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57" r:id="rId3"/>
    <p:sldId id="258" r:id="rId4"/>
    <p:sldId id="259" r:id="rId5"/>
    <p:sldId id="260" r:id="rId6"/>
    <p:sldId id="261" r:id="rId7"/>
    <p:sldId id="263" r:id="rId8"/>
    <p:sldId id="264" r:id="rId9"/>
    <p:sldId id="265" r:id="rId10"/>
    <p:sldId id="267" r:id="rId11"/>
    <p:sldId id="266" r:id="rId12"/>
    <p:sldId id="262" r:id="rId13"/>
    <p:sldId id="268" r:id="rId14"/>
    <p:sldId id="269" r:id="rId15"/>
    <p:sldId id="270" r:id="rId16"/>
    <p:sldId id="271" r:id="rId17"/>
    <p:sldId id="273" r:id="rId18"/>
    <p:sldId id="272"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96"/>
    <p:restoredTop sz="96159"/>
  </p:normalViewPr>
  <p:slideViewPr>
    <p:cSldViewPr snapToGrid="0" snapToObjects="1">
      <p:cViewPr>
        <p:scale>
          <a:sx n="71" d="100"/>
          <a:sy n="71" d="100"/>
        </p:scale>
        <p:origin x="768" y="1280"/>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52A8B0-27D3-024E-8D2D-66E555FDDE69}" type="datetimeFigureOut">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23DA01-30E5-484A-B910-D939348C635F}" type="slidenum">
              <a:t>‹#›</a:t>
            </a:fld>
            <a:endParaRPr lang="en-US"/>
          </a:p>
        </p:txBody>
      </p:sp>
    </p:spTree>
    <p:extLst>
      <p:ext uri="{BB962C8B-B14F-4D97-AF65-F5344CB8AC3E}">
        <p14:creationId xmlns:p14="http://schemas.microsoft.com/office/powerpoint/2010/main" val="321136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5</a:t>
            </a:fld>
            <a:endParaRPr lang="en-US"/>
          </a:p>
        </p:txBody>
      </p:sp>
    </p:spTree>
    <p:extLst>
      <p:ext uri="{BB962C8B-B14F-4D97-AF65-F5344CB8AC3E}">
        <p14:creationId xmlns:p14="http://schemas.microsoft.com/office/powerpoint/2010/main" val="2451459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15</a:t>
            </a:fld>
            <a:endParaRPr lang="en-US"/>
          </a:p>
        </p:txBody>
      </p:sp>
    </p:spTree>
    <p:extLst>
      <p:ext uri="{BB962C8B-B14F-4D97-AF65-F5344CB8AC3E}">
        <p14:creationId xmlns:p14="http://schemas.microsoft.com/office/powerpoint/2010/main" val="390524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16</a:t>
            </a:fld>
            <a:endParaRPr lang="en-US"/>
          </a:p>
        </p:txBody>
      </p:sp>
    </p:spTree>
    <p:extLst>
      <p:ext uri="{BB962C8B-B14F-4D97-AF65-F5344CB8AC3E}">
        <p14:creationId xmlns:p14="http://schemas.microsoft.com/office/powerpoint/2010/main" val="1445626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17</a:t>
            </a:fld>
            <a:endParaRPr lang="en-US"/>
          </a:p>
        </p:txBody>
      </p:sp>
    </p:spTree>
    <p:extLst>
      <p:ext uri="{BB962C8B-B14F-4D97-AF65-F5344CB8AC3E}">
        <p14:creationId xmlns:p14="http://schemas.microsoft.com/office/powerpoint/2010/main" val="3693916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18</a:t>
            </a:fld>
            <a:endParaRPr lang="en-US"/>
          </a:p>
        </p:txBody>
      </p:sp>
    </p:spTree>
    <p:extLst>
      <p:ext uri="{BB962C8B-B14F-4D97-AF65-F5344CB8AC3E}">
        <p14:creationId xmlns:p14="http://schemas.microsoft.com/office/powerpoint/2010/main" val="462600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19</a:t>
            </a:fld>
            <a:endParaRPr lang="en-US"/>
          </a:p>
        </p:txBody>
      </p:sp>
    </p:spTree>
    <p:extLst>
      <p:ext uri="{BB962C8B-B14F-4D97-AF65-F5344CB8AC3E}">
        <p14:creationId xmlns:p14="http://schemas.microsoft.com/office/powerpoint/2010/main" val="241798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6</a:t>
            </a:fld>
            <a:endParaRPr lang="en-US"/>
          </a:p>
        </p:txBody>
      </p:sp>
    </p:spTree>
    <p:extLst>
      <p:ext uri="{BB962C8B-B14F-4D97-AF65-F5344CB8AC3E}">
        <p14:creationId xmlns:p14="http://schemas.microsoft.com/office/powerpoint/2010/main" val="322084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7</a:t>
            </a:fld>
            <a:endParaRPr lang="en-US"/>
          </a:p>
        </p:txBody>
      </p:sp>
    </p:spTree>
    <p:extLst>
      <p:ext uri="{BB962C8B-B14F-4D97-AF65-F5344CB8AC3E}">
        <p14:creationId xmlns:p14="http://schemas.microsoft.com/office/powerpoint/2010/main" val="207370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8</a:t>
            </a:fld>
            <a:endParaRPr lang="en-US"/>
          </a:p>
        </p:txBody>
      </p:sp>
    </p:spTree>
    <p:extLst>
      <p:ext uri="{BB962C8B-B14F-4D97-AF65-F5344CB8AC3E}">
        <p14:creationId xmlns:p14="http://schemas.microsoft.com/office/powerpoint/2010/main" val="70258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9</a:t>
            </a:fld>
            <a:endParaRPr lang="en-US"/>
          </a:p>
        </p:txBody>
      </p:sp>
    </p:spTree>
    <p:extLst>
      <p:ext uri="{BB962C8B-B14F-4D97-AF65-F5344CB8AC3E}">
        <p14:creationId xmlns:p14="http://schemas.microsoft.com/office/powerpoint/2010/main" val="119959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11</a:t>
            </a:fld>
            <a:endParaRPr lang="en-US"/>
          </a:p>
        </p:txBody>
      </p:sp>
    </p:spTree>
    <p:extLst>
      <p:ext uri="{BB962C8B-B14F-4D97-AF65-F5344CB8AC3E}">
        <p14:creationId xmlns:p14="http://schemas.microsoft.com/office/powerpoint/2010/main" val="2377901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12</a:t>
            </a:fld>
            <a:endParaRPr lang="en-US"/>
          </a:p>
        </p:txBody>
      </p:sp>
    </p:spTree>
    <p:extLst>
      <p:ext uri="{BB962C8B-B14F-4D97-AF65-F5344CB8AC3E}">
        <p14:creationId xmlns:p14="http://schemas.microsoft.com/office/powerpoint/2010/main" val="1818247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13</a:t>
            </a:fld>
            <a:endParaRPr lang="en-US"/>
          </a:p>
        </p:txBody>
      </p:sp>
    </p:spTree>
    <p:extLst>
      <p:ext uri="{BB962C8B-B14F-4D97-AF65-F5344CB8AC3E}">
        <p14:creationId xmlns:p14="http://schemas.microsoft.com/office/powerpoint/2010/main" val="2250384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23DA01-30E5-484A-B910-D939348C635F}" type="slidenum">
              <a:rPr lang="en-US"/>
              <a:t>14</a:t>
            </a:fld>
            <a:endParaRPr lang="en-US"/>
          </a:p>
        </p:txBody>
      </p:sp>
    </p:spTree>
    <p:extLst>
      <p:ext uri="{BB962C8B-B14F-4D97-AF65-F5344CB8AC3E}">
        <p14:creationId xmlns:p14="http://schemas.microsoft.com/office/powerpoint/2010/main" val="152490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01971" y="1122366"/>
            <a:ext cx="9988061" cy="2376211"/>
          </a:xfrm>
        </p:spPr>
        <p:txBody>
          <a:bodyPr anchor="b">
            <a:normAutofit/>
          </a:bodyPr>
          <a:lstStyle>
            <a:lvl1pPr algn="l">
              <a:lnSpc>
                <a:spcPct val="130000"/>
              </a:lnSpc>
              <a:spcBef>
                <a:spcPts val="1000"/>
              </a:spcBef>
              <a:defRPr sz="4000">
                <a:solidFill>
                  <a:schemeClr val="tx1">
                    <a:lumMod val="75000"/>
                    <a:lumOff val="25000"/>
                  </a:schemeClr>
                </a:solidFill>
              </a:defRPr>
            </a:lvl1pPr>
          </a:lstStyle>
          <a:p>
            <a:r>
              <a:rPr lang="en-US"/>
              <a:t>Title</a:t>
            </a:r>
            <a:endParaRPr lang="en-US" dirty="0"/>
          </a:p>
        </p:txBody>
      </p:sp>
      <p:sp>
        <p:nvSpPr>
          <p:cNvPr id="3" name="Subtitle 2"/>
          <p:cNvSpPr>
            <a:spLocks noGrp="1"/>
          </p:cNvSpPr>
          <p:nvPr>
            <p:ph type="subTitle" idx="1" hasCustomPrompt="1"/>
          </p:nvPr>
        </p:nvSpPr>
        <p:spPr>
          <a:xfrm>
            <a:off x="1101971" y="3813054"/>
            <a:ext cx="8768861" cy="1497500"/>
          </a:xfrm>
        </p:spPr>
        <p:txBody>
          <a:bodyPr>
            <a:normAutofit/>
          </a:bodyPr>
          <a:lstStyle>
            <a:lvl1pPr marL="0" indent="0" algn="l">
              <a:lnSpc>
                <a:spcPct val="80000"/>
              </a:lnSpc>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Writter</a:t>
            </a:r>
          </a:p>
        </p:txBody>
      </p:sp>
      <p:cxnSp>
        <p:nvCxnSpPr>
          <p:cNvPr id="8" name="Straight Connector 7">
            <a:extLst>
              <a:ext uri="{FF2B5EF4-FFF2-40B4-BE49-F238E27FC236}">
                <a16:creationId xmlns:a16="http://schemas.microsoft.com/office/drawing/2014/main" id="{1E25FCF8-FF5F-554F-8016-0C42D720DC7A}"/>
              </a:ext>
            </a:extLst>
          </p:cNvPr>
          <p:cNvCxnSpPr/>
          <p:nvPr/>
        </p:nvCxnSpPr>
        <p:spPr>
          <a:xfrm flipH="1">
            <a:off x="1289540" y="3498574"/>
            <a:ext cx="1090246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F4A925EC-440D-7A42-A356-4FC7C65A7ABE}"/>
              </a:ext>
            </a:extLst>
          </p:cNvPr>
          <p:cNvSpPr>
            <a:spLocks noGrp="1"/>
          </p:cNvSpPr>
          <p:nvPr>
            <p:ph sz="quarter" idx="11" hasCustomPrompt="1"/>
          </p:nvPr>
        </p:nvSpPr>
        <p:spPr>
          <a:xfrm>
            <a:off x="1102786" y="5468938"/>
            <a:ext cx="8767233" cy="887412"/>
          </a:xfrm>
        </p:spPr>
        <p:txBody>
          <a:bodyPr/>
          <a:lstStyle>
            <a:lvl1pPr marL="0" indent="0">
              <a:lnSpc>
                <a:spcPct val="80000"/>
              </a:lnSpc>
              <a:buNone/>
              <a:defRPr>
                <a:solidFill>
                  <a:schemeClr val="tx1">
                    <a:lumMod val="75000"/>
                    <a:lumOff val="25000"/>
                  </a:schemeClr>
                </a:solidFill>
              </a:defRPr>
            </a:lvl1pPr>
          </a:lstStyle>
          <a:p>
            <a:pPr lvl="0"/>
            <a:r>
              <a:rPr lang="en-US"/>
              <a:t>Sub</a:t>
            </a:r>
          </a:p>
        </p:txBody>
      </p:sp>
      <p:sp>
        <p:nvSpPr>
          <p:cNvPr id="14" name="Rectangle 13">
            <a:extLst>
              <a:ext uri="{FF2B5EF4-FFF2-40B4-BE49-F238E27FC236}">
                <a16:creationId xmlns:a16="http://schemas.microsoft.com/office/drawing/2014/main" id="{A5A01903-21C0-894B-A357-765D40352291}"/>
              </a:ext>
            </a:extLst>
          </p:cNvPr>
          <p:cNvSpPr/>
          <p:nvPr/>
        </p:nvSpPr>
        <p:spPr>
          <a:xfrm>
            <a:off x="11488617" y="3498574"/>
            <a:ext cx="703384" cy="28577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en-US" sz="1800"/>
          </a:p>
        </p:txBody>
      </p:sp>
      <p:sp>
        <p:nvSpPr>
          <p:cNvPr id="15" name="TextBox 14">
            <a:extLst>
              <a:ext uri="{FF2B5EF4-FFF2-40B4-BE49-F238E27FC236}">
                <a16:creationId xmlns:a16="http://schemas.microsoft.com/office/drawing/2014/main" id="{EC3433BE-161C-1B44-90C8-E9EDC17C7929}"/>
              </a:ext>
            </a:extLst>
          </p:cNvPr>
          <p:cNvSpPr txBox="1"/>
          <p:nvPr/>
        </p:nvSpPr>
        <p:spPr>
          <a:xfrm>
            <a:off x="750279" y="-1002323"/>
            <a:ext cx="184731" cy="454612"/>
          </a:xfrm>
          <a:prstGeom prst="rect">
            <a:avLst/>
          </a:prstGeom>
          <a:noFill/>
        </p:spPr>
        <p:txBody>
          <a:bodyPr wrap="none" rtlCol="0">
            <a:spAutoFit/>
          </a:bodyPr>
          <a:lstStyle/>
          <a:p>
            <a:pPr>
              <a:lnSpc>
                <a:spcPct val="150000"/>
              </a:lnSpc>
            </a:pPr>
            <a:endParaRPr lang="en-US" sz="1800"/>
          </a:p>
        </p:txBody>
      </p:sp>
    </p:spTree>
    <p:extLst>
      <p:ext uri="{BB962C8B-B14F-4D97-AF65-F5344CB8AC3E}">
        <p14:creationId xmlns:p14="http://schemas.microsoft.com/office/powerpoint/2010/main" val="1328104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1CF4D5-4EE5-DB4F-9B02-3983D4AE99CC}"/>
              </a:ext>
            </a:extLst>
          </p:cNvPr>
          <p:cNvSpPr/>
          <p:nvPr/>
        </p:nvSpPr>
        <p:spPr>
          <a:xfrm>
            <a:off x="0" y="2"/>
            <a:ext cx="12192000" cy="9183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75000"/>
                  <a:lumOff val="25000"/>
                </a:schemeClr>
              </a:solidFill>
            </a:endParaRPr>
          </a:p>
        </p:txBody>
      </p:sp>
      <p:sp>
        <p:nvSpPr>
          <p:cNvPr id="2" name="Title 1"/>
          <p:cNvSpPr>
            <a:spLocks noGrp="1"/>
          </p:cNvSpPr>
          <p:nvPr>
            <p:ph type="title" hasCustomPrompt="1"/>
          </p:nvPr>
        </p:nvSpPr>
        <p:spPr>
          <a:xfrm>
            <a:off x="838200" y="3"/>
            <a:ext cx="10515600" cy="911735"/>
          </a:xfrm>
        </p:spPr>
        <p:txBody>
          <a:bodyPr anchor="ctr"/>
          <a:lstStyle>
            <a:lvl1pPr>
              <a:defRPr>
                <a:solidFill>
                  <a:schemeClr val="bg1">
                    <a:lumMod val="95000"/>
                  </a:schemeClr>
                </a:solidFill>
              </a:defRPr>
            </a:lvl1pPr>
          </a:lstStyle>
          <a:p>
            <a:r>
              <a:rPr lang="en-US" altLang="ja-JP"/>
              <a:t>Title</a:t>
            </a:r>
            <a:endParaRPr lang="en-US" dirty="0"/>
          </a:p>
        </p:txBody>
      </p:sp>
      <p:sp>
        <p:nvSpPr>
          <p:cNvPr id="6" name="Slide Number Placeholder 5"/>
          <p:cNvSpPr>
            <a:spLocks noGrp="1"/>
          </p:cNvSpPr>
          <p:nvPr>
            <p:ph type="sldNum" sz="quarter" idx="12"/>
          </p:nvPr>
        </p:nvSpPr>
        <p:spPr>
          <a:xfrm>
            <a:off x="11353800" y="296714"/>
            <a:ext cx="705173" cy="462286"/>
          </a:xfrm>
        </p:spPr>
        <p:txBody>
          <a:bodyPr/>
          <a:lstStyle>
            <a:lvl1pPr>
              <a:defRPr sz="2400">
                <a:solidFill>
                  <a:schemeClr val="bg1">
                    <a:lumMod val="95000"/>
                  </a:schemeClr>
                </a:solidFill>
              </a:defRPr>
            </a:lvl1pPr>
          </a:lstStyle>
          <a:p>
            <a:fld id="{58BE248D-CE12-974A-8253-491545BF141D}" type="slidenum">
              <a:t>‹#›</a:t>
            </a:fld>
            <a:endParaRPr lang="en-US"/>
          </a:p>
        </p:txBody>
      </p:sp>
      <p:sp>
        <p:nvSpPr>
          <p:cNvPr id="7" name="Content Placeholder 2">
            <a:extLst>
              <a:ext uri="{FF2B5EF4-FFF2-40B4-BE49-F238E27FC236}">
                <a16:creationId xmlns:a16="http://schemas.microsoft.com/office/drawing/2014/main" id="{B7E491C9-408D-804F-94D9-39AAABEC3CB5}"/>
              </a:ext>
            </a:extLst>
          </p:cNvPr>
          <p:cNvSpPr>
            <a:spLocks noGrp="1"/>
          </p:cNvSpPr>
          <p:nvPr>
            <p:ph sz="half" idx="1"/>
          </p:nvPr>
        </p:nvSpPr>
        <p:spPr>
          <a:xfrm>
            <a:off x="838200" y="1055712"/>
            <a:ext cx="10515600" cy="5301888"/>
          </a:xfrm>
        </p:spPr>
        <p:txBody>
          <a:bodyPr/>
          <a:lstStyle>
            <a:lvl1pPr>
              <a:lnSpc>
                <a:spcPct val="100000"/>
              </a:lnSpc>
              <a:buClr>
                <a:schemeClr val="tx1">
                  <a:lumMod val="75000"/>
                  <a:lumOff val="25000"/>
                </a:schemeClr>
              </a:buClr>
              <a:defRPr/>
            </a:lvl1pPr>
            <a:lvl2pPr>
              <a:lnSpc>
                <a:spcPct val="100000"/>
              </a:lnSpc>
              <a:buClr>
                <a:schemeClr val="tx1">
                  <a:lumMod val="75000"/>
                  <a:lumOff val="25000"/>
                </a:schemeClr>
              </a:buClr>
              <a:defRPr/>
            </a:lvl2pPr>
            <a:lvl3pPr marL="1143000" indent="-228600">
              <a:lnSpc>
                <a:spcPct val="100000"/>
              </a:lnSpc>
              <a:buClr>
                <a:schemeClr val="tx1">
                  <a:lumMod val="75000"/>
                  <a:lumOff val="25000"/>
                </a:schemeClr>
              </a:buClr>
              <a:buFont typeface="Wingdings" pitchFamily="2" charset="2"/>
              <a:buChar char="Ø"/>
              <a:defRPr/>
            </a:lvl3pPr>
            <a:lvl4pPr>
              <a:lnSpc>
                <a:spcPct val="100000"/>
              </a:lnSpc>
              <a:buClr>
                <a:schemeClr val="tx1">
                  <a:lumMod val="75000"/>
                  <a:lumOff val="25000"/>
                </a:schemeClr>
              </a:buClr>
              <a:defRPr/>
            </a:lvl4pPr>
            <a:lvl5pPr>
              <a:lnSpc>
                <a:spcPct val="100000"/>
              </a:lnSpc>
              <a:buClr>
                <a:schemeClr val="tx1">
                  <a:lumMod val="75000"/>
                  <a:lumOff val="25000"/>
                </a:schemeClr>
              </a:buClr>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47900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白紙">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7E4EEA3-EBBB-AA46-837D-03EF7F4707CB}"/>
              </a:ext>
            </a:extLst>
          </p:cNvPr>
          <p:cNvSpPr>
            <a:spLocks noGrp="1"/>
          </p:cNvSpPr>
          <p:nvPr>
            <p:ph type="title" hasCustomPrompt="1"/>
          </p:nvPr>
        </p:nvSpPr>
        <p:spPr>
          <a:xfrm>
            <a:off x="838200" y="3"/>
            <a:ext cx="10515600" cy="911735"/>
          </a:xfrm>
        </p:spPr>
        <p:txBody>
          <a:bodyPr anchor="ctr"/>
          <a:lstStyle>
            <a:lvl1pPr algn="l">
              <a:defRPr>
                <a:solidFill>
                  <a:schemeClr val="accent1"/>
                </a:solidFill>
              </a:defRPr>
            </a:lvl1pPr>
          </a:lstStyle>
          <a:p>
            <a:r>
              <a:rPr lang="en-US" altLang="ja-JP"/>
              <a:t> Title | subtitle</a:t>
            </a:r>
            <a:endParaRPr lang="en-US" dirty="0"/>
          </a:p>
        </p:txBody>
      </p:sp>
      <p:sp>
        <p:nvSpPr>
          <p:cNvPr id="7" name="Slide Number Placeholder 5">
            <a:extLst>
              <a:ext uri="{FF2B5EF4-FFF2-40B4-BE49-F238E27FC236}">
                <a16:creationId xmlns:a16="http://schemas.microsoft.com/office/drawing/2014/main" id="{D612F815-2C69-E145-84BE-CC85B99D3BE5}"/>
              </a:ext>
            </a:extLst>
          </p:cNvPr>
          <p:cNvSpPr>
            <a:spLocks noGrp="1"/>
          </p:cNvSpPr>
          <p:nvPr>
            <p:ph type="sldNum" sz="quarter" idx="12"/>
          </p:nvPr>
        </p:nvSpPr>
        <p:spPr>
          <a:xfrm>
            <a:off x="11353800" y="296714"/>
            <a:ext cx="705173" cy="462286"/>
          </a:xfrm>
        </p:spPr>
        <p:txBody>
          <a:bodyPr/>
          <a:lstStyle>
            <a:lvl1pPr>
              <a:defRPr sz="2400">
                <a:solidFill>
                  <a:schemeClr val="accent1"/>
                </a:solidFill>
              </a:defRPr>
            </a:lvl1pPr>
          </a:lstStyle>
          <a:p>
            <a:fld id="{58BE248D-CE12-974A-8253-491545BF141D}" type="slidenum">
              <a:t>‹#›</a:t>
            </a:fld>
            <a:endParaRPr lang="en-US"/>
          </a:p>
        </p:txBody>
      </p:sp>
      <p:sp>
        <p:nvSpPr>
          <p:cNvPr id="8" name="Rectangle 7">
            <a:extLst>
              <a:ext uri="{FF2B5EF4-FFF2-40B4-BE49-F238E27FC236}">
                <a16:creationId xmlns:a16="http://schemas.microsoft.com/office/drawing/2014/main" id="{A14AC101-3593-834E-A30C-40F13E6C1DB0}"/>
              </a:ext>
            </a:extLst>
          </p:cNvPr>
          <p:cNvSpPr/>
          <p:nvPr/>
        </p:nvSpPr>
        <p:spPr>
          <a:xfrm>
            <a:off x="573147" y="114160"/>
            <a:ext cx="265053" cy="6834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1"/>
              </a:solidFill>
            </a:endParaRPr>
          </a:p>
        </p:txBody>
      </p:sp>
      <p:sp>
        <p:nvSpPr>
          <p:cNvPr id="13" name="Content Placeholder 2">
            <a:extLst>
              <a:ext uri="{FF2B5EF4-FFF2-40B4-BE49-F238E27FC236}">
                <a16:creationId xmlns:a16="http://schemas.microsoft.com/office/drawing/2014/main" id="{B96C024E-26DC-754C-AA8F-E3FDB14E8D46}"/>
              </a:ext>
            </a:extLst>
          </p:cNvPr>
          <p:cNvSpPr>
            <a:spLocks noGrp="1"/>
          </p:cNvSpPr>
          <p:nvPr>
            <p:ph sz="half" idx="1"/>
          </p:nvPr>
        </p:nvSpPr>
        <p:spPr>
          <a:xfrm>
            <a:off x="838200" y="1055712"/>
            <a:ext cx="10515600" cy="5301888"/>
          </a:xfrm>
        </p:spPr>
        <p:txBody>
          <a:bodyPr/>
          <a:lstStyle>
            <a:lvl1pPr>
              <a:lnSpc>
                <a:spcPct val="100000"/>
              </a:lnSpc>
              <a:buClr>
                <a:schemeClr val="tx1">
                  <a:lumMod val="75000"/>
                  <a:lumOff val="25000"/>
                </a:schemeClr>
              </a:buClr>
              <a:defRPr/>
            </a:lvl1pPr>
            <a:lvl2pPr>
              <a:lnSpc>
                <a:spcPct val="100000"/>
              </a:lnSpc>
              <a:buClr>
                <a:schemeClr val="tx1">
                  <a:lumMod val="75000"/>
                  <a:lumOff val="25000"/>
                </a:schemeClr>
              </a:buClr>
              <a:defRPr/>
            </a:lvl2pPr>
            <a:lvl3pPr marL="1143000" indent="-228600">
              <a:lnSpc>
                <a:spcPct val="100000"/>
              </a:lnSpc>
              <a:buClr>
                <a:schemeClr val="tx1">
                  <a:lumMod val="75000"/>
                  <a:lumOff val="25000"/>
                </a:schemeClr>
              </a:buClr>
              <a:buFont typeface="Wingdings" pitchFamily="2" charset="2"/>
              <a:buChar char="Ø"/>
              <a:defRPr/>
            </a:lvl3pPr>
            <a:lvl4pPr>
              <a:lnSpc>
                <a:spcPct val="100000"/>
              </a:lnSpc>
              <a:buClr>
                <a:schemeClr val="tx1">
                  <a:lumMod val="75000"/>
                  <a:lumOff val="25000"/>
                </a:schemeClr>
              </a:buClr>
              <a:defRPr/>
            </a:lvl4pPr>
            <a:lvl5pPr>
              <a:lnSpc>
                <a:spcPct val="100000"/>
              </a:lnSpc>
              <a:buClr>
                <a:schemeClr val="tx1">
                  <a:lumMod val="75000"/>
                  <a:lumOff val="25000"/>
                </a:schemeClr>
              </a:buClr>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2618926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6915A6F-81A9-C14B-A532-5F551E7C5C89}"/>
              </a:ext>
            </a:extLst>
          </p:cNvPr>
          <p:cNvSpPr>
            <a:spLocks noGrp="1"/>
          </p:cNvSpPr>
          <p:nvPr>
            <p:ph sz="half" idx="13"/>
          </p:nvPr>
        </p:nvSpPr>
        <p:spPr>
          <a:xfrm>
            <a:off x="6176616" y="1047804"/>
            <a:ext cx="5177184" cy="5301888"/>
          </a:xfrm>
        </p:spPr>
        <p:txBody>
          <a:bodyPr/>
          <a:lstStyle>
            <a:lvl1pPr>
              <a:lnSpc>
                <a:spcPct val="100000"/>
              </a:lnSpc>
              <a:buClr>
                <a:schemeClr val="tx1">
                  <a:lumMod val="75000"/>
                  <a:lumOff val="25000"/>
                </a:schemeClr>
              </a:buClr>
              <a:defRPr/>
            </a:lvl1pPr>
            <a:lvl2pPr>
              <a:lnSpc>
                <a:spcPct val="100000"/>
              </a:lnSpc>
              <a:buClr>
                <a:schemeClr val="tx1">
                  <a:lumMod val="75000"/>
                  <a:lumOff val="25000"/>
                </a:schemeClr>
              </a:buClr>
              <a:defRPr/>
            </a:lvl2pPr>
            <a:lvl3pPr marL="1143000" indent="-228600">
              <a:lnSpc>
                <a:spcPct val="100000"/>
              </a:lnSpc>
              <a:buClr>
                <a:schemeClr val="tx1">
                  <a:lumMod val="75000"/>
                  <a:lumOff val="25000"/>
                </a:schemeClr>
              </a:buClr>
              <a:buFont typeface="Wingdings" pitchFamily="2" charset="2"/>
              <a:buChar char="Ø"/>
              <a:defRPr/>
            </a:lvl3pPr>
            <a:lvl4pPr>
              <a:lnSpc>
                <a:spcPct val="100000"/>
              </a:lnSpc>
              <a:buClr>
                <a:schemeClr val="tx1">
                  <a:lumMod val="75000"/>
                  <a:lumOff val="25000"/>
                </a:schemeClr>
              </a:buClr>
              <a:defRPr/>
            </a:lvl4pPr>
            <a:lvl5pPr>
              <a:lnSpc>
                <a:spcPct val="100000"/>
              </a:lnSpc>
              <a:buClr>
                <a:schemeClr val="tx1">
                  <a:lumMod val="75000"/>
                  <a:lumOff val="25000"/>
                </a:schemeClr>
              </a:buClr>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1" name="Rectangle 10">
            <a:extLst>
              <a:ext uri="{FF2B5EF4-FFF2-40B4-BE49-F238E27FC236}">
                <a16:creationId xmlns:a16="http://schemas.microsoft.com/office/drawing/2014/main" id="{7F1B1B2D-F26C-074F-9467-E9450BCBECDC}"/>
              </a:ext>
            </a:extLst>
          </p:cNvPr>
          <p:cNvSpPr/>
          <p:nvPr/>
        </p:nvSpPr>
        <p:spPr>
          <a:xfrm>
            <a:off x="0" y="2"/>
            <a:ext cx="12192000" cy="9183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1"/>
              </a:solidFill>
            </a:endParaRPr>
          </a:p>
        </p:txBody>
      </p:sp>
      <p:sp>
        <p:nvSpPr>
          <p:cNvPr id="12" name="Title 1">
            <a:extLst>
              <a:ext uri="{FF2B5EF4-FFF2-40B4-BE49-F238E27FC236}">
                <a16:creationId xmlns:a16="http://schemas.microsoft.com/office/drawing/2014/main" id="{C6A7CF48-28A9-D443-880B-3CFCE389E40F}"/>
              </a:ext>
            </a:extLst>
          </p:cNvPr>
          <p:cNvSpPr>
            <a:spLocks noGrp="1"/>
          </p:cNvSpPr>
          <p:nvPr>
            <p:ph type="title" hasCustomPrompt="1"/>
          </p:nvPr>
        </p:nvSpPr>
        <p:spPr>
          <a:xfrm>
            <a:off x="838200" y="3"/>
            <a:ext cx="10515600" cy="911735"/>
          </a:xfrm>
        </p:spPr>
        <p:txBody>
          <a:bodyPr/>
          <a:lstStyle>
            <a:lvl1pPr>
              <a:defRPr>
                <a:solidFill>
                  <a:schemeClr val="bg1">
                    <a:lumMod val="95000"/>
                  </a:schemeClr>
                </a:solidFill>
              </a:defRPr>
            </a:lvl1pPr>
          </a:lstStyle>
          <a:p>
            <a:r>
              <a:rPr lang="en-US" altLang="ja-JP"/>
              <a:t>Title</a:t>
            </a:r>
            <a:endParaRPr lang="en-US" dirty="0"/>
          </a:p>
        </p:txBody>
      </p:sp>
      <p:sp>
        <p:nvSpPr>
          <p:cNvPr id="13" name="Slide Number Placeholder 5">
            <a:extLst>
              <a:ext uri="{FF2B5EF4-FFF2-40B4-BE49-F238E27FC236}">
                <a16:creationId xmlns:a16="http://schemas.microsoft.com/office/drawing/2014/main" id="{0FAB6F08-8F76-F944-BBAF-4170BF887F8D}"/>
              </a:ext>
            </a:extLst>
          </p:cNvPr>
          <p:cNvSpPr txBox="1">
            <a:spLocks/>
          </p:cNvSpPr>
          <p:nvPr/>
        </p:nvSpPr>
        <p:spPr>
          <a:xfrm>
            <a:off x="11353800" y="296714"/>
            <a:ext cx="705173" cy="462286"/>
          </a:xfrm>
          <a:prstGeom prst="rect">
            <a:avLst/>
          </a:prstGeom>
        </p:spPr>
        <p:txBody>
          <a:bodyPr vert="horz" lIns="91440" tIns="45720" rIns="91440" bIns="45720" rtlCol="0" anchor="ctr"/>
          <a:lstStyle>
            <a:defPPr>
              <a:defRPr lang="ja-JP"/>
            </a:defPPr>
            <a:lvl1pPr marL="0" algn="r" defTabSz="914400" rtl="0" eaLnBrk="1" latinLnBrk="0" hangingPunct="1">
              <a:defRPr kumimoji="1" sz="24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3E48B941-74AF-4648-A5A2-DF81533F4F8C}" type="slidenum">
              <a:rPr lang="ja-JP" altLang="en-US" sz="2400" smtClean="0">
                <a:solidFill>
                  <a:schemeClr val="bg1">
                    <a:lumMod val="95000"/>
                  </a:schemeClr>
                </a:solidFill>
              </a:rPr>
              <a:pPr/>
              <a:t>‹#›</a:t>
            </a:fld>
            <a:endParaRPr lang="ja-JP" altLang="en-US" sz="2400">
              <a:solidFill>
                <a:schemeClr val="bg1">
                  <a:lumMod val="95000"/>
                </a:schemeClr>
              </a:solidFill>
            </a:endParaRPr>
          </a:p>
        </p:txBody>
      </p:sp>
      <p:sp>
        <p:nvSpPr>
          <p:cNvPr id="14" name="Content Placeholder 2">
            <a:extLst>
              <a:ext uri="{FF2B5EF4-FFF2-40B4-BE49-F238E27FC236}">
                <a16:creationId xmlns:a16="http://schemas.microsoft.com/office/drawing/2014/main" id="{3911C333-A7E9-B74C-9794-34E781A8C4A3}"/>
              </a:ext>
            </a:extLst>
          </p:cNvPr>
          <p:cNvSpPr>
            <a:spLocks noGrp="1"/>
          </p:cNvSpPr>
          <p:nvPr>
            <p:ph sz="half" idx="1"/>
          </p:nvPr>
        </p:nvSpPr>
        <p:spPr>
          <a:xfrm>
            <a:off x="838200" y="1055712"/>
            <a:ext cx="5177184" cy="5301888"/>
          </a:xfrm>
        </p:spPr>
        <p:txBody>
          <a:bodyPr/>
          <a:lstStyle>
            <a:lvl1pPr>
              <a:lnSpc>
                <a:spcPct val="100000"/>
              </a:lnSpc>
              <a:buClr>
                <a:schemeClr val="tx1">
                  <a:lumMod val="75000"/>
                  <a:lumOff val="25000"/>
                </a:schemeClr>
              </a:buClr>
              <a:defRPr/>
            </a:lvl1pPr>
            <a:lvl2pPr>
              <a:lnSpc>
                <a:spcPct val="100000"/>
              </a:lnSpc>
              <a:buClr>
                <a:schemeClr val="tx1">
                  <a:lumMod val="75000"/>
                  <a:lumOff val="25000"/>
                </a:schemeClr>
              </a:buClr>
              <a:defRPr/>
            </a:lvl2pPr>
            <a:lvl3pPr marL="1143000" indent="-228600">
              <a:lnSpc>
                <a:spcPct val="100000"/>
              </a:lnSpc>
              <a:buClr>
                <a:schemeClr val="tx1">
                  <a:lumMod val="75000"/>
                  <a:lumOff val="25000"/>
                </a:schemeClr>
              </a:buClr>
              <a:buFont typeface="Wingdings" pitchFamily="2" charset="2"/>
              <a:buChar char="Ø"/>
              <a:defRPr/>
            </a:lvl3pPr>
            <a:lvl4pPr>
              <a:lnSpc>
                <a:spcPct val="100000"/>
              </a:lnSpc>
              <a:buClr>
                <a:schemeClr val="tx1">
                  <a:lumMod val="75000"/>
                  <a:lumOff val="25000"/>
                </a:schemeClr>
              </a:buClr>
              <a:defRPr/>
            </a:lvl4pPr>
            <a:lvl5pPr>
              <a:lnSpc>
                <a:spcPct val="100000"/>
              </a:lnSpc>
              <a:buClr>
                <a:schemeClr val="tx1">
                  <a:lumMod val="75000"/>
                  <a:lumOff val="25000"/>
                </a:schemeClr>
              </a:buClr>
              <a:defRPr/>
            </a:lvl5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27060743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8BE248D-CE12-974A-8253-491545BF141D}" type="slidenum">
              <a:t>‹#›</a:t>
            </a:fld>
            <a:endParaRPr lang="en-US"/>
          </a:p>
        </p:txBody>
      </p:sp>
    </p:spTree>
    <p:extLst>
      <p:ext uri="{BB962C8B-B14F-4D97-AF65-F5344CB8AC3E}">
        <p14:creationId xmlns:p14="http://schemas.microsoft.com/office/powerpoint/2010/main" val="3338422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kumimoji="1" sz="40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ppleSystemUIFont" charset="-120"/>
        <a:buChar char="-"/>
        <a:defRPr kumimoji="1"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4F3E-E5D2-794E-A348-C66294CFD41F}"/>
              </a:ext>
            </a:extLst>
          </p:cNvPr>
          <p:cNvSpPr>
            <a:spLocks noGrp="1"/>
          </p:cNvSpPr>
          <p:nvPr>
            <p:ph type="ctrTitle"/>
          </p:nvPr>
        </p:nvSpPr>
        <p:spPr/>
        <p:txBody>
          <a:bodyPr>
            <a:normAutofit/>
          </a:bodyPr>
          <a:lstStyle/>
          <a:p>
            <a:r>
              <a:rPr lang="ja-JP" altLang="en-US"/>
              <a:t>輪読会</a:t>
            </a:r>
            <a:r>
              <a:rPr lang="en-US" altLang="ja-JP"/>
              <a:t> #1</a:t>
            </a:r>
            <a:br>
              <a:rPr lang="en-US" altLang="ja-JP"/>
            </a:br>
            <a:r>
              <a:rPr lang="en-US" altLang="ja-JP"/>
              <a:t>Attacking Network Protocols #2</a:t>
            </a:r>
            <a:endParaRPr lang="en-US"/>
          </a:p>
        </p:txBody>
      </p:sp>
      <p:sp>
        <p:nvSpPr>
          <p:cNvPr id="3" name="Subtitle 2">
            <a:extLst>
              <a:ext uri="{FF2B5EF4-FFF2-40B4-BE49-F238E27FC236}">
                <a16:creationId xmlns:a16="http://schemas.microsoft.com/office/drawing/2014/main" id="{EEA2AABE-65C0-854A-857E-AA4472BDB445}"/>
              </a:ext>
            </a:extLst>
          </p:cNvPr>
          <p:cNvSpPr>
            <a:spLocks noGrp="1"/>
          </p:cNvSpPr>
          <p:nvPr>
            <p:ph type="subTitle" idx="1"/>
          </p:nvPr>
        </p:nvSpPr>
        <p:spPr/>
        <p:txBody>
          <a:bodyPr/>
          <a:lstStyle/>
          <a:p>
            <a:r>
              <a:rPr lang="en-US"/>
              <a:t>Caputuring Application Traffic</a:t>
            </a:r>
          </a:p>
        </p:txBody>
      </p:sp>
      <p:sp>
        <p:nvSpPr>
          <p:cNvPr id="4" name="Content Placeholder 3">
            <a:extLst>
              <a:ext uri="{FF2B5EF4-FFF2-40B4-BE49-F238E27FC236}">
                <a16:creationId xmlns:a16="http://schemas.microsoft.com/office/drawing/2014/main" id="{EEA5654C-7ACD-AD45-84D3-DE958E13E07E}"/>
              </a:ext>
            </a:extLst>
          </p:cNvPr>
          <p:cNvSpPr>
            <a:spLocks noGrp="1"/>
          </p:cNvSpPr>
          <p:nvPr>
            <p:ph sz="quarter" idx="11"/>
          </p:nvPr>
        </p:nvSpPr>
        <p:spPr/>
        <p:txBody>
          <a:bodyPr/>
          <a:lstStyle/>
          <a:p>
            <a:r>
              <a:rPr lang="en-US"/>
              <a:t>ed</a:t>
            </a:r>
          </a:p>
        </p:txBody>
      </p:sp>
    </p:spTree>
    <p:extLst>
      <p:ext uri="{BB962C8B-B14F-4D97-AF65-F5344CB8AC3E}">
        <p14:creationId xmlns:p14="http://schemas.microsoft.com/office/powerpoint/2010/main" val="229972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EBAE-D426-9442-BED4-914A81948A71}"/>
              </a:ext>
            </a:extLst>
          </p:cNvPr>
          <p:cNvSpPr>
            <a:spLocks noGrp="1"/>
          </p:cNvSpPr>
          <p:nvPr>
            <p:ph type="title"/>
          </p:nvPr>
        </p:nvSpPr>
        <p:spPr/>
        <p:txBody>
          <a:bodyPr/>
          <a:lstStyle/>
          <a:p>
            <a:r>
              <a:rPr lang="ja-JP" altLang="en-US"/>
              <a:t>トラフィックキャプチャ</a:t>
            </a:r>
            <a:endParaRPr lang="en-US"/>
          </a:p>
        </p:txBody>
      </p:sp>
      <p:sp>
        <p:nvSpPr>
          <p:cNvPr id="3" name="Slide Number Placeholder 2">
            <a:extLst>
              <a:ext uri="{FF2B5EF4-FFF2-40B4-BE49-F238E27FC236}">
                <a16:creationId xmlns:a16="http://schemas.microsoft.com/office/drawing/2014/main" id="{619796DE-0C91-6946-9613-D4A3631DCE55}"/>
              </a:ext>
            </a:extLst>
          </p:cNvPr>
          <p:cNvSpPr>
            <a:spLocks noGrp="1"/>
          </p:cNvSpPr>
          <p:nvPr>
            <p:ph type="sldNum" sz="quarter" idx="12"/>
          </p:nvPr>
        </p:nvSpPr>
        <p:spPr/>
        <p:txBody>
          <a:bodyPr/>
          <a:lstStyle/>
          <a:p>
            <a:fld id="{58BE248D-CE12-974A-8253-491545BF141D}" type="slidenum">
              <a:rPr lang="en-US"/>
              <a:t>10</a:t>
            </a:fld>
            <a:endParaRPr lang="en-US"/>
          </a:p>
        </p:txBody>
      </p:sp>
      <p:sp>
        <p:nvSpPr>
          <p:cNvPr id="4" name="Content Placeholder 3">
            <a:extLst>
              <a:ext uri="{FF2B5EF4-FFF2-40B4-BE49-F238E27FC236}">
                <a16:creationId xmlns:a16="http://schemas.microsoft.com/office/drawing/2014/main" id="{21F4F40C-1638-8A40-8367-C736E0B4A7D7}"/>
              </a:ext>
            </a:extLst>
          </p:cNvPr>
          <p:cNvSpPr>
            <a:spLocks noGrp="1"/>
          </p:cNvSpPr>
          <p:nvPr>
            <p:ph sz="half" idx="1"/>
          </p:nvPr>
        </p:nvSpPr>
        <p:spPr/>
        <p:txBody>
          <a:bodyPr/>
          <a:lstStyle/>
          <a:p>
            <a:r>
              <a:rPr lang="ja-JP" altLang="en-US">
                <a:solidFill>
                  <a:schemeClr val="bg1">
                    <a:lumMod val="75000"/>
                  </a:schemeClr>
                </a:solidFill>
              </a:rPr>
              <a:t>パッシブキャプチャ</a:t>
            </a:r>
            <a:endParaRPr lang="en-US">
              <a:solidFill>
                <a:schemeClr val="bg1">
                  <a:lumMod val="75000"/>
                </a:schemeClr>
              </a:solidFill>
            </a:endParaRPr>
          </a:p>
          <a:p>
            <a:pPr lvl="1"/>
            <a:r>
              <a:rPr lang="en-US">
                <a:solidFill>
                  <a:schemeClr val="bg1">
                    <a:lumMod val="75000"/>
                  </a:schemeClr>
                </a:solidFill>
              </a:rPr>
              <a:t>Wireshark</a:t>
            </a:r>
          </a:p>
          <a:p>
            <a:pPr lvl="1"/>
            <a:r>
              <a:rPr lang="ja-JP" altLang="en-US">
                <a:solidFill>
                  <a:schemeClr val="bg1">
                    <a:lumMod val="75000"/>
                  </a:schemeClr>
                </a:solidFill>
              </a:rPr>
              <a:t>システムコールトレース</a:t>
            </a:r>
            <a:endParaRPr lang="en-US" altLang="ja-JP">
              <a:solidFill>
                <a:schemeClr val="bg1">
                  <a:lumMod val="75000"/>
                </a:schemeClr>
              </a:solidFill>
            </a:endParaRPr>
          </a:p>
          <a:p>
            <a:pPr lvl="2"/>
            <a:r>
              <a:rPr lang="en-US">
                <a:solidFill>
                  <a:schemeClr val="bg1">
                    <a:lumMod val="75000"/>
                  </a:schemeClr>
                </a:solidFill>
              </a:rPr>
              <a:t>strace</a:t>
            </a:r>
            <a:endParaRPr lang="en-US" altLang="ja-JP">
              <a:solidFill>
                <a:schemeClr val="bg1">
                  <a:lumMod val="75000"/>
                </a:schemeClr>
              </a:solidFill>
            </a:endParaRPr>
          </a:p>
          <a:p>
            <a:pPr lvl="2"/>
            <a:r>
              <a:rPr lang="en-US">
                <a:solidFill>
                  <a:schemeClr val="bg1">
                    <a:lumMod val="75000"/>
                  </a:schemeClr>
                </a:solidFill>
              </a:rPr>
              <a:t>Dtrace</a:t>
            </a:r>
          </a:p>
          <a:p>
            <a:pPr lvl="2"/>
            <a:r>
              <a:rPr lang="en-US">
                <a:solidFill>
                  <a:schemeClr val="bg1">
                    <a:lumMod val="75000"/>
                  </a:schemeClr>
                </a:solidFill>
              </a:rPr>
              <a:t>Windows </a:t>
            </a:r>
            <a:r>
              <a:rPr lang="ja-JP" altLang="en-US">
                <a:solidFill>
                  <a:schemeClr val="bg1">
                    <a:lumMod val="75000"/>
                  </a:schemeClr>
                </a:solidFill>
              </a:rPr>
              <a:t>でのトレース</a:t>
            </a:r>
            <a:endParaRPr lang="en-US">
              <a:solidFill>
                <a:schemeClr val="bg1">
                  <a:lumMod val="75000"/>
                </a:schemeClr>
              </a:solidFill>
            </a:endParaRPr>
          </a:p>
          <a:p>
            <a:r>
              <a:rPr lang="ja-JP" altLang="en-US"/>
              <a:t>アクティブキャプチャ</a:t>
            </a:r>
            <a:endParaRPr lang="en-US" altLang="ja-JP"/>
          </a:p>
          <a:p>
            <a:pPr lvl="1"/>
            <a:r>
              <a:rPr lang="ja-JP" altLang="en-US"/>
              <a:t>ネットワークプロキシ</a:t>
            </a:r>
            <a:endParaRPr lang="en-US" altLang="ja-JP"/>
          </a:p>
          <a:p>
            <a:pPr lvl="2"/>
            <a:r>
              <a:rPr lang="ja-JP" altLang="en-US"/>
              <a:t>ポートフォワーディングプロキシ</a:t>
            </a:r>
            <a:endParaRPr lang="en-US"/>
          </a:p>
          <a:p>
            <a:pPr lvl="2"/>
            <a:r>
              <a:rPr lang="en-US"/>
              <a:t>SOCKS </a:t>
            </a:r>
            <a:r>
              <a:rPr lang="ja-JP" altLang="en-US"/>
              <a:t>プロキシ</a:t>
            </a:r>
            <a:endParaRPr lang="en-US"/>
          </a:p>
          <a:p>
            <a:pPr lvl="2"/>
            <a:r>
              <a:rPr lang="en-US"/>
              <a:t>HTTP </a:t>
            </a:r>
            <a:r>
              <a:rPr lang="ja-JP" altLang="en-US"/>
              <a:t>プロキシ</a:t>
            </a:r>
            <a:endParaRPr lang="en-US"/>
          </a:p>
          <a:p>
            <a:pPr lvl="2"/>
            <a:r>
              <a:rPr lang="ja-JP" altLang="en-US"/>
              <a:t>リバース</a:t>
            </a:r>
            <a:r>
              <a:rPr lang="en-US"/>
              <a:t> HTTP </a:t>
            </a:r>
            <a:r>
              <a:rPr lang="ja-JP" altLang="en-US"/>
              <a:t>プロキシ</a:t>
            </a:r>
            <a:endParaRPr lang="en-US"/>
          </a:p>
          <a:p>
            <a:pPr lvl="1"/>
            <a:endParaRPr lang="en-US" altLang="ja-JP"/>
          </a:p>
        </p:txBody>
      </p:sp>
      <p:sp>
        <p:nvSpPr>
          <p:cNvPr id="5" name="TextBox 4">
            <a:extLst>
              <a:ext uri="{FF2B5EF4-FFF2-40B4-BE49-F238E27FC236}">
                <a16:creationId xmlns:a16="http://schemas.microsoft.com/office/drawing/2014/main" id="{E3C3EE32-9F60-6A4F-90C6-E3EC76EF18A3}"/>
              </a:ext>
            </a:extLst>
          </p:cNvPr>
          <p:cNvSpPr txBox="1"/>
          <p:nvPr/>
        </p:nvSpPr>
        <p:spPr>
          <a:xfrm>
            <a:off x="5201588" y="1753850"/>
            <a:ext cx="5852884" cy="646331"/>
          </a:xfrm>
          <a:prstGeom prst="rect">
            <a:avLst/>
          </a:prstGeom>
          <a:solidFill>
            <a:schemeClr val="bg1">
              <a:lumMod val="95000"/>
            </a:schemeClr>
          </a:solidFill>
        </p:spPr>
        <p:txBody>
          <a:bodyPr wrap="none" rtlCol="0">
            <a:spAutoFit/>
          </a:bodyPr>
          <a:lstStyle/>
          <a:p>
            <a:r>
              <a:rPr lang="ja-JP" altLang="en-US"/>
              <a:t>パケット</a:t>
            </a:r>
            <a:r>
              <a:rPr lang="en-US" altLang="ja-JP"/>
              <a:t>, </a:t>
            </a:r>
            <a:r>
              <a:rPr lang="ja-JP" altLang="en-US"/>
              <a:t>システムコール呼び出しのキャプチャにより</a:t>
            </a:r>
            <a:br>
              <a:rPr lang="en-US" altLang="ja-JP"/>
            </a:br>
            <a:r>
              <a:rPr lang="ja-JP" altLang="en-US"/>
              <a:t>アプリケーションの使用プロトコルを判別</a:t>
            </a:r>
            <a:endParaRPr lang="en-US"/>
          </a:p>
        </p:txBody>
      </p:sp>
    </p:spTree>
    <p:extLst>
      <p:ext uri="{BB962C8B-B14F-4D97-AF65-F5344CB8AC3E}">
        <p14:creationId xmlns:p14="http://schemas.microsoft.com/office/powerpoint/2010/main" val="1552435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53BFFC-3CC2-F24D-8069-AF45E61B94A0}"/>
              </a:ext>
            </a:extLst>
          </p:cNvPr>
          <p:cNvPicPr>
            <a:picLocks noChangeAspect="1"/>
          </p:cNvPicPr>
          <p:nvPr/>
        </p:nvPicPr>
        <p:blipFill>
          <a:blip r:embed="rId3"/>
          <a:stretch>
            <a:fillRect/>
          </a:stretch>
        </p:blipFill>
        <p:spPr>
          <a:xfrm>
            <a:off x="4635500" y="3826634"/>
            <a:ext cx="7556500" cy="2171700"/>
          </a:xfrm>
          <a:prstGeom prst="rect">
            <a:avLst/>
          </a:prstGeom>
        </p:spPr>
      </p:pic>
      <p:sp>
        <p:nvSpPr>
          <p:cNvPr id="2" name="Title 1">
            <a:extLst>
              <a:ext uri="{FF2B5EF4-FFF2-40B4-BE49-F238E27FC236}">
                <a16:creationId xmlns:a16="http://schemas.microsoft.com/office/drawing/2014/main" id="{FD23C11F-29FD-0040-A4E1-29CF2A66FC5C}"/>
              </a:ext>
            </a:extLst>
          </p:cNvPr>
          <p:cNvSpPr>
            <a:spLocks noGrp="1"/>
          </p:cNvSpPr>
          <p:nvPr>
            <p:ph type="title"/>
          </p:nvPr>
        </p:nvSpPr>
        <p:spPr/>
        <p:txBody>
          <a:bodyPr/>
          <a:lstStyle/>
          <a:p>
            <a:r>
              <a:rPr lang="ja-JP" altLang="en-US"/>
              <a:t>アクティブキャプチャ</a:t>
            </a:r>
            <a:endParaRPr lang="en-US"/>
          </a:p>
        </p:txBody>
      </p:sp>
      <p:sp>
        <p:nvSpPr>
          <p:cNvPr id="3" name="Slide Number Placeholder 2">
            <a:extLst>
              <a:ext uri="{FF2B5EF4-FFF2-40B4-BE49-F238E27FC236}">
                <a16:creationId xmlns:a16="http://schemas.microsoft.com/office/drawing/2014/main" id="{1F3AFB2A-0568-D24A-9CCA-C312775F6094}"/>
              </a:ext>
            </a:extLst>
          </p:cNvPr>
          <p:cNvSpPr>
            <a:spLocks noGrp="1"/>
          </p:cNvSpPr>
          <p:nvPr>
            <p:ph type="sldNum" sz="quarter" idx="12"/>
          </p:nvPr>
        </p:nvSpPr>
        <p:spPr/>
        <p:txBody>
          <a:bodyPr/>
          <a:lstStyle/>
          <a:p>
            <a:fld id="{58BE248D-CE12-974A-8253-491545BF141D}" type="slidenum">
              <a:rPr lang="en-US"/>
              <a:t>11</a:t>
            </a:fld>
            <a:endParaRPr lang="en-US"/>
          </a:p>
        </p:txBody>
      </p:sp>
      <p:sp>
        <p:nvSpPr>
          <p:cNvPr id="4" name="Content Placeholder 3">
            <a:extLst>
              <a:ext uri="{FF2B5EF4-FFF2-40B4-BE49-F238E27FC236}">
                <a16:creationId xmlns:a16="http://schemas.microsoft.com/office/drawing/2014/main" id="{EDF52086-191D-FF40-96D9-AF1385724F5E}"/>
              </a:ext>
            </a:extLst>
          </p:cNvPr>
          <p:cNvSpPr>
            <a:spLocks noGrp="1"/>
          </p:cNvSpPr>
          <p:nvPr>
            <p:ph sz="half" idx="1"/>
          </p:nvPr>
        </p:nvSpPr>
        <p:spPr/>
        <p:txBody>
          <a:bodyPr>
            <a:normAutofit lnSpcReduction="10000"/>
          </a:bodyPr>
          <a:lstStyle/>
          <a:p>
            <a:r>
              <a:rPr lang="ja-JP" altLang="en-US"/>
              <a:t>キャプチャデバイスはクライアント，サーバー間のブリッジとして機能</a:t>
            </a:r>
            <a:r>
              <a:rPr lang="en-US"/>
              <a:t> </a:t>
            </a:r>
          </a:p>
          <a:p>
            <a:pPr lvl="1"/>
            <a:r>
              <a:rPr lang="ja-JP" altLang="en-US" u="sng"/>
              <a:t>中間者攻撃</a:t>
            </a:r>
            <a:r>
              <a:rPr lang="ja-JP" altLang="en-US"/>
              <a:t>としてトラフィックに影響を与える</a:t>
            </a:r>
            <a:endParaRPr lang="en-US" altLang="ja-JP"/>
          </a:p>
          <a:p>
            <a:r>
              <a:rPr lang="en-US"/>
              <a:t>Man-in-the-middle Attack</a:t>
            </a:r>
          </a:p>
          <a:p>
            <a:pPr lvl="1"/>
            <a:r>
              <a:rPr lang="ja-JP" altLang="en-US"/>
              <a:t>サーバークライアント間に第三者</a:t>
            </a:r>
            <a:r>
              <a:rPr lang="en-US" altLang="ja-JP"/>
              <a:t>A</a:t>
            </a:r>
            <a:r>
              <a:rPr lang="ja-JP" altLang="en-US"/>
              <a:t>が介入</a:t>
            </a:r>
            <a:endParaRPr lang="en-US" altLang="ja-JP"/>
          </a:p>
          <a:p>
            <a:pPr lvl="1"/>
            <a:r>
              <a:rPr lang="ja-JP" altLang="en-US"/>
              <a:t>一般的には，アプリケーションに</a:t>
            </a:r>
            <a:r>
              <a:rPr lang="ja-JP" altLang="en-US">
                <a:solidFill>
                  <a:schemeClr val="accent2"/>
                </a:solidFill>
              </a:rPr>
              <a:t>プロキシサービスの経由を強制</a:t>
            </a:r>
            <a:r>
              <a:rPr lang="ja-JP" altLang="en-US"/>
              <a:t>し実現</a:t>
            </a:r>
            <a:endParaRPr lang="en-US" altLang="ja-JP"/>
          </a:p>
          <a:p>
            <a:r>
              <a:rPr lang="ja-JP" altLang="en-US"/>
              <a:t>プロキシサーバー</a:t>
            </a:r>
            <a:endParaRPr lang="en-US" altLang="ja-JP"/>
          </a:p>
          <a:p>
            <a:pPr lvl="1"/>
            <a:r>
              <a:rPr lang="ja-JP" altLang="en-US"/>
              <a:t>クライアントの代わりに通信を担うサーバー</a:t>
            </a:r>
            <a:endParaRPr lang="en-US" altLang="ja-JP"/>
          </a:p>
          <a:p>
            <a:r>
              <a:rPr lang="ja-JP" altLang="en-US"/>
              <a:t>メリット</a:t>
            </a:r>
            <a:endParaRPr lang="en-US" altLang="ja-JP"/>
          </a:p>
          <a:p>
            <a:pPr lvl="1"/>
            <a:r>
              <a:rPr lang="ja-JP" altLang="en-US"/>
              <a:t>プロトコル分析や</a:t>
            </a:r>
            <a:r>
              <a:rPr lang="ja-JP" altLang="en-US" u="sng"/>
              <a:t>悪用</a:t>
            </a:r>
            <a:r>
              <a:rPr lang="ja-JP" altLang="en-US"/>
              <a:t>が容易</a:t>
            </a:r>
            <a:endParaRPr lang="en-US" altLang="ja-JP"/>
          </a:p>
          <a:p>
            <a:pPr lvl="2"/>
            <a:r>
              <a:rPr lang="ja-JP" altLang="en-US"/>
              <a:t>トラフィックの変更</a:t>
            </a:r>
            <a:endParaRPr lang="en-US" altLang="ja-JP"/>
          </a:p>
          <a:p>
            <a:pPr lvl="2"/>
            <a:r>
              <a:rPr lang="ja-JP" altLang="en-US"/>
              <a:t>暗号化，圧縮機能の無効化</a:t>
            </a:r>
            <a:endParaRPr lang="en-US"/>
          </a:p>
          <a:p>
            <a:r>
              <a:rPr lang="ja-JP" altLang="en-US"/>
              <a:t>デメリット</a:t>
            </a:r>
            <a:endParaRPr lang="en-US" altLang="ja-JP"/>
          </a:p>
          <a:p>
            <a:pPr lvl="1"/>
            <a:r>
              <a:rPr lang="ja-JP" altLang="en-US"/>
              <a:t>意図しない影響の発生</a:t>
            </a:r>
            <a:endParaRPr lang="en-US" altLang="ja-JP"/>
          </a:p>
          <a:p>
            <a:pPr lvl="1"/>
            <a:endParaRPr lang="en-US"/>
          </a:p>
        </p:txBody>
      </p:sp>
      <p:sp>
        <p:nvSpPr>
          <p:cNvPr id="7" name="TextBox 6">
            <a:extLst>
              <a:ext uri="{FF2B5EF4-FFF2-40B4-BE49-F238E27FC236}">
                <a16:creationId xmlns:a16="http://schemas.microsoft.com/office/drawing/2014/main" id="{D8FE5B9D-2C6C-354E-95CC-E302E7837575}"/>
              </a:ext>
            </a:extLst>
          </p:cNvPr>
          <p:cNvSpPr txBox="1"/>
          <p:nvPr/>
        </p:nvSpPr>
        <p:spPr>
          <a:xfrm>
            <a:off x="6526118" y="6132242"/>
            <a:ext cx="4108817" cy="369332"/>
          </a:xfrm>
          <a:prstGeom prst="rect">
            <a:avLst/>
          </a:prstGeom>
          <a:solidFill>
            <a:schemeClr val="bg1">
              <a:lumMod val="95000"/>
            </a:schemeClr>
          </a:solidFill>
        </p:spPr>
        <p:txBody>
          <a:bodyPr wrap="none" rtlCol="0">
            <a:spAutoFit/>
          </a:bodyPr>
          <a:lstStyle/>
          <a:p>
            <a:r>
              <a:rPr lang="ja-JP" altLang="en-US"/>
              <a:t>プロキシサーバーを用いてキャプチャ</a:t>
            </a:r>
            <a:endParaRPr lang="en-US" altLang="ja-JP"/>
          </a:p>
        </p:txBody>
      </p:sp>
    </p:spTree>
    <p:extLst>
      <p:ext uri="{BB962C8B-B14F-4D97-AF65-F5344CB8AC3E}">
        <p14:creationId xmlns:p14="http://schemas.microsoft.com/office/powerpoint/2010/main" val="3523703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9E7-BA46-2A4B-991C-A6FB99E8DF8A}"/>
              </a:ext>
            </a:extLst>
          </p:cNvPr>
          <p:cNvSpPr>
            <a:spLocks noGrp="1"/>
          </p:cNvSpPr>
          <p:nvPr>
            <p:ph type="title"/>
          </p:nvPr>
        </p:nvSpPr>
        <p:spPr/>
        <p:txBody>
          <a:bodyPr>
            <a:normAutofit/>
          </a:bodyPr>
          <a:lstStyle/>
          <a:p>
            <a:r>
              <a:rPr lang="ja-JP" altLang="en-US"/>
              <a:t>アクティブキャプチャ｜</a:t>
            </a:r>
            <a:r>
              <a:rPr lang="ja-JP" altLang="en-US" sz="3600"/>
              <a:t>ネットワークプロキシ</a:t>
            </a:r>
            <a:endParaRPr lang="en-US" sz="3600"/>
          </a:p>
        </p:txBody>
      </p:sp>
      <p:sp>
        <p:nvSpPr>
          <p:cNvPr id="3" name="Slide Number Placeholder 2">
            <a:extLst>
              <a:ext uri="{FF2B5EF4-FFF2-40B4-BE49-F238E27FC236}">
                <a16:creationId xmlns:a16="http://schemas.microsoft.com/office/drawing/2014/main" id="{7A2FB41B-EE08-D84A-8D91-50A21D0ABB56}"/>
              </a:ext>
            </a:extLst>
          </p:cNvPr>
          <p:cNvSpPr>
            <a:spLocks noGrp="1"/>
          </p:cNvSpPr>
          <p:nvPr>
            <p:ph type="sldNum" sz="quarter" idx="12"/>
          </p:nvPr>
        </p:nvSpPr>
        <p:spPr/>
        <p:txBody>
          <a:bodyPr/>
          <a:lstStyle/>
          <a:p>
            <a:fld id="{58BE248D-CE12-974A-8253-491545BF141D}" type="slidenum">
              <a:rPr lang="en-US"/>
              <a:t>12</a:t>
            </a:fld>
            <a:endParaRPr lang="en-US"/>
          </a:p>
        </p:txBody>
      </p:sp>
      <p:sp>
        <p:nvSpPr>
          <p:cNvPr id="4" name="Content Placeholder 3">
            <a:extLst>
              <a:ext uri="{FF2B5EF4-FFF2-40B4-BE49-F238E27FC236}">
                <a16:creationId xmlns:a16="http://schemas.microsoft.com/office/drawing/2014/main" id="{2F93DB61-EA69-1548-8821-D11F810938D6}"/>
              </a:ext>
            </a:extLst>
          </p:cNvPr>
          <p:cNvSpPr>
            <a:spLocks noGrp="1"/>
          </p:cNvSpPr>
          <p:nvPr>
            <p:ph sz="half" idx="1"/>
          </p:nvPr>
        </p:nvSpPr>
        <p:spPr/>
        <p:txBody>
          <a:bodyPr/>
          <a:lstStyle/>
          <a:p>
            <a:r>
              <a:rPr lang="ja-JP" altLang="en-US"/>
              <a:t>ポートフォワーディングプロキシ</a:t>
            </a:r>
            <a:endParaRPr lang="en-US" altLang="ja-JP"/>
          </a:p>
          <a:p>
            <a:pPr lvl="1"/>
            <a:r>
              <a:rPr lang="ja-JP" altLang="en-US"/>
              <a:t>サーバーは</a:t>
            </a:r>
            <a:r>
              <a:rPr lang="en-US" altLang="ja-JP"/>
              <a:t>1</a:t>
            </a:r>
            <a:r>
              <a:rPr lang="ja-JP" altLang="en-US"/>
              <a:t>ポートのみ指定可能</a:t>
            </a:r>
            <a:endParaRPr lang="en-US" altLang="ja-JP"/>
          </a:p>
          <a:p>
            <a:pPr lvl="1"/>
            <a:r>
              <a:rPr lang="ja-JP" altLang="en-US"/>
              <a:t>静的設定</a:t>
            </a:r>
            <a:endParaRPr lang="en-US" altLang="ja-JP"/>
          </a:p>
          <a:p>
            <a:r>
              <a:rPr lang="en-US"/>
              <a:t>SOCKS </a:t>
            </a:r>
            <a:r>
              <a:rPr lang="ja-JP" altLang="en-US"/>
              <a:t>プロキシ</a:t>
            </a:r>
            <a:endParaRPr lang="en-US" altLang="ja-JP"/>
          </a:p>
          <a:p>
            <a:pPr lvl="1"/>
            <a:r>
              <a:rPr lang="en-US"/>
              <a:t>1 </a:t>
            </a:r>
            <a:r>
              <a:rPr lang="ja-JP" altLang="en-US"/>
              <a:t>プロキシで複数の接続を処理可能</a:t>
            </a:r>
            <a:endParaRPr lang="en-US" altLang="ja-JP"/>
          </a:p>
          <a:p>
            <a:pPr lvl="1"/>
            <a:r>
              <a:rPr lang="en-US"/>
              <a:t>SOCKS </a:t>
            </a:r>
            <a:r>
              <a:rPr lang="ja-JP" altLang="en-US"/>
              <a:t>メッセージを使用</a:t>
            </a:r>
            <a:endParaRPr lang="en-US"/>
          </a:p>
          <a:p>
            <a:r>
              <a:rPr lang="en-US"/>
              <a:t>HTTP </a:t>
            </a:r>
            <a:r>
              <a:rPr lang="ja-JP" altLang="en-US"/>
              <a:t>プロキシ</a:t>
            </a:r>
            <a:endParaRPr lang="en-US" altLang="ja-JP"/>
          </a:p>
          <a:p>
            <a:pPr lvl="1"/>
            <a:r>
              <a:rPr lang="ja-JP" altLang="en-US"/>
              <a:t>アウトバウンドへのプロキシ</a:t>
            </a:r>
            <a:endParaRPr lang="en-US"/>
          </a:p>
          <a:p>
            <a:pPr lvl="1"/>
            <a:r>
              <a:rPr lang="en-US"/>
              <a:t>HTTP </a:t>
            </a:r>
            <a:r>
              <a:rPr lang="ja-JP" altLang="en-US"/>
              <a:t>リクエストパラメータを利用</a:t>
            </a:r>
            <a:endParaRPr lang="en-US"/>
          </a:p>
          <a:p>
            <a:r>
              <a:rPr lang="ja-JP" altLang="en-US">
                <a:solidFill>
                  <a:schemeClr val="bg1">
                    <a:lumMod val="65000"/>
                  </a:schemeClr>
                </a:solidFill>
              </a:rPr>
              <a:t>リバース</a:t>
            </a:r>
            <a:r>
              <a:rPr lang="en-US">
                <a:solidFill>
                  <a:schemeClr val="bg1">
                    <a:lumMod val="65000"/>
                  </a:schemeClr>
                </a:solidFill>
              </a:rPr>
              <a:t> HTTP </a:t>
            </a:r>
            <a:r>
              <a:rPr lang="ja-JP" altLang="en-US">
                <a:solidFill>
                  <a:schemeClr val="bg1">
                    <a:lumMod val="65000"/>
                  </a:schemeClr>
                </a:solidFill>
              </a:rPr>
              <a:t>プロキシ</a:t>
            </a:r>
            <a:endParaRPr lang="en-US" altLang="ja-JP">
              <a:solidFill>
                <a:schemeClr val="bg1">
                  <a:lumMod val="65000"/>
                </a:schemeClr>
              </a:solidFill>
            </a:endParaRPr>
          </a:p>
          <a:p>
            <a:pPr lvl="1"/>
            <a:r>
              <a:rPr lang="ja-JP" altLang="en-US">
                <a:solidFill>
                  <a:schemeClr val="bg1">
                    <a:lumMod val="65000"/>
                  </a:schemeClr>
                </a:solidFill>
              </a:rPr>
              <a:t>インバウンドへのプロキシ</a:t>
            </a:r>
            <a:endParaRPr lang="en-US">
              <a:solidFill>
                <a:schemeClr val="bg1">
                  <a:lumMod val="65000"/>
                </a:schemeClr>
              </a:solidFill>
            </a:endParaRPr>
          </a:p>
          <a:p>
            <a:endParaRPr lang="en-US"/>
          </a:p>
        </p:txBody>
      </p:sp>
      <p:pic>
        <p:nvPicPr>
          <p:cNvPr id="6" name="Picture 5">
            <a:extLst>
              <a:ext uri="{FF2B5EF4-FFF2-40B4-BE49-F238E27FC236}">
                <a16:creationId xmlns:a16="http://schemas.microsoft.com/office/drawing/2014/main" id="{D720A0A8-03C1-F94E-A6EA-18823E24FE0E}"/>
              </a:ext>
            </a:extLst>
          </p:cNvPr>
          <p:cNvPicPr>
            <a:picLocks noChangeAspect="1"/>
          </p:cNvPicPr>
          <p:nvPr/>
        </p:nvPicPr>
        <p:blipFill>
          <a:blip r:embed="rId3"/>
          <a:stretch>
            <a:fillRect/>
          </a:stretch>
        </p:blipFill>
        <p:spPr>
          <a:xfrm>
            <a:off x="6026045" y="807515"/>
            <a:ext cx="5827741" cy="1782603"/>
          </a:xfrm>
          <a:prstGeom prst="rect">
            <a:avLst/>
          </a:prstGeom>
        </p:spPr>
      </p:pic>
      <p:pic>
        <p:nvPicPr>
          <p:cNvPr id="8" name="Picture 7">
            <a:extLst>
              <a:ext uri="{FF2B5EF4-FFF2-40B4-BE49-F238E27FC236}">
                <a16:creationId xmlns:a16="http://schemas.microsoft.com/office/drawing/2014/main" id="{34AD4861-E2D3-4846-9975-0CB0B42D95C2}"/>
              </a:ext>
            </a:extLst>
          </p:cNvPr>
          <p:cNvPicPr>
            <a:picLocks noChangeAspect="1"/>
          </p:cNvPicPr>
          <p:nvPr/>
        </p:nvPicPr>
        <p:blipFill>
          <a:blip r:embed="rId4"/>
          <a:stretch>
            <a:fillRect/>
          </a:stretch>
        </p:blipFill>
        <p:spPr>
          <a:xfrm>
            <a:off x="6026045" y="2317201"/>
            <a:ext cx="6032928" cy="2450234"/>
          </a:xfrm>
          <a:prstGeom prst="rect">
            <a:avLst/>
          </a:prstGeom>
        </p:spPr>
      </p:pic>
      <p:pic>
        <p:nvPicPr>
          <p:cNvPr id="10" name="Picture 9">
            <a:extLst>
              <a:ext uri="{FF2B5EF4-FFF2-40B4-BE49-F238E27FC236}">
                <a16:creationId xmlns:a16="http://schemas.microsoft.com/office/drawing/2014/main" id="{F8F1B190-F42A-6A4B-B389-E413B6C741AB}"/>
              </a:ext>
            </a:extLst>
          </p:cNvPr>
          <p:cNvPicPr>
            <a:picLocks noChangeAspect="1"/>
          </p:cNvPicPr>
          <p:nvPr/>
        </p:nvPicPr>
        <p:blipFill rotWithShape="1">
          <a:blip r:embed="rId5"/>
          <a:srcRect b="10735"/>
          <a:stretch/>
        </p:blipFill>
        <p:spPr>
          <a:xfrm>
            <a:off x="5976796" y="4544003"/>
            <a:ext cx="6082177" cy="2232881"/>
          </a:xfrm>
          <a:prstGeom prst="rect">
            <a:avLst/>
          </a:prstGeom>
        </p:spPr>
      </p:pic>
      <p:sp>
        <p:nvSpPr>
          <p:cNvPr id="11" name="TextBox 10">
            <a:extLst>
              <a:ext uri="{FF2B5EF4-FFF2-40B4-BE49-F238E27FC236}">
                <a16:creationId xmlns:a16="http://schemas.microsoft.com/office/drawing/2014/main" id="{B61EA111-CBEA-2743-8E9F-22D793E04156}"/>
              </a:ext>
            </a:extLst>
          </p:cNvPr>
          <p:cNvSpPr txBox="1"/>
          <p:nvPr/>
        </p:nvSpPr>
        <p:spPr>
          <a:xfrm>
            <a:off x="1006841" y="5759509"/>
            <a:ext cx="4801314" cy="646331"/>
          </a:xfrm>
          <a:prstGeom prst="rect">
            <a:avLst/>
          </a:prstGeom>
          <a:solidFill>
            <a:schemeClr val="bg1">
              <a:lumMod val="95000"/>
            </a:schemeClr>
          </a:solidFill>
        </p:spPr>
        <p:txBody>
          <a:bodyPr wrap="none" rtlCol="0">
            <a:spAutoFit/>
          </a:bodyPr>
          <a:lstStyle/>
          <a:p>
            <a:r>
              <a:rPr lang="ja-JP" altLang="en-US"/>
              <a:t>プロキシサーバーの要件と作成方法は？</a:t>
            </a:r>
            <a:endParaRPr lang="en-US" altLang="ja-JP"/>
          </a:p>
          <a:p>
            <a:r>
              <a:rPr lang="ja-JP" altLang="en-US"/>
              <a:t>プロキシサーバーへのリダイレクト方法は？</a:t>
            </a:r>
            <a:endParaRPr lang="en-US" altLang="ja-JP"/>
          </a:p>
        </p:txBody>
      </p:sp>
    </p:spTree>
    <p:extLst>
      <p:ext uri="{BB962C8B-B14F-4D97-AF65-F5344CB8AC3E}">
        <p14:creationId xmlns:p14="http://schemas.microsoft.com/office/powerpoint/2010/main" val="3289499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9E7-BA46-2A4B-991C-A6FB99E8DF8A}"/>
              </a:ext>
            </a:extLst>
          </p:cNvPr>
          <p:cNvSpPr>
            <a:spLocks noGrp="1"/>
          </p:cNvSpPr>
          <p:nvPr>
            <p:ph type="title"/>
          </p:nvPr>
        </p:nvSpPr>
        <p:spPr/>
        <p:txBody>
          <a:bodyPr>
            <a:normAutofit/>
          </a:bodyPr>
          <a:lstStyle/>
          <a:p>
            <a:r>
              <a:rPr lang="ja-JP" altLang="en-US"/>
              <a:t>アクティブキャプチャ｜</a:t>
            </a:r>
            <a:r>
              <a:rPr lang="en-US" altLang="ja-JP" sz="3100"/>
              <a:t>Port-Forwarding Proxy</a:t>
            </a:r>
            <a:endParaRPr lang="en-US" sz="3100"/>
          </a:p>
        </p:txBody>
      </p:sp>
      <p:sp>
        <p:nvSpPr>
          <p:cNvPr id="3" name="Slide Number Placeholder 2">
            <a:extLst>
              <a:ext uri="{FF2B5EF4-FFF2-40B4-BE49-F238E27FC236}">
                <a16:creationId xmlns:a16="http://schemas.microsoft.com/office/drawing/2014/main" id="{7A2FB41B-EE08-D84A-8D91-50A21D0ABB56}"/>
              </a:ext>
            </a:extLst>
          </p:cNvPr>
          <p:cNvSpPr>
            <a:spLocks noGrp="1"/>
          </p:cNvSpPr>
          <p:nvPr>
            <p:ph type="sldNum" sz="quarter" idx="12"/>
          </p:nvPr>
        </p:nvSpPr>
        <p:spPr/>
        <p:txBody>
          <a:bodyPr/>
          <a:lstStyle/>
          <a:p>
            <a:fld id="{58BE248D-CE12-974A-8253-491545BF141D}" type="slidenum">
              <a:rPr lang="en-US"/>
              <a:t>13</a:t>
            </a:fld>
            <a:endParaRPr lang="en-US"/>
          </a:p>
        </p:txBody>
      </p:sp>
      <p:sp>
        <p:nvSpPr>
          <p:cNvPr id="4" name="Content Placeholder 3">
            <a:extLst>
              <a:ext uri="{FF2B5EF4-FFF2-40B4-BE49-F238E27FC236}">
                <a16:creationId xmlns:a16="http://schemas.microsoft.com/office/drawing/2014/main" id="{2F93DB61-EA69-1548-8821-D11F810938D6}"/>
              </a:ext>
            </a:extLst>
          </p:cNvPr>
          <p:cNvSpPr>
            <a:spLocks noGrp="1"/>
          </p:cNvSpPr>
          <p:nvPr>
            <p:ph sz="half" idx="1"/>
          </p:nvPr>
        </p:nvSpPr>
        <p:spPr>
          <a:xfrm>
            <a:off x="838200" y="1055712"/>
            <a:ext cx="10515600" cy="5899270"/>
          </a:xfrm>
        </p:spPr>
        <p:txBody>
          <a:bodyPr>
            <a:normAutofit/>
          </a:bodyPr>
          <a:lstStyle/>
          <a:p>
            <a:r>
              <a:rPr lang="ja-JP" altLang="en-US"/>
              <a:t>プロキシサーバーの作成</a:t>
            </a:r>
            <a:endParaRPr lang="en-US" altLang="ja-JP"/>
          </a:p>
          <a:p>
            <a:pPr lvl="1"/>
            <a:r>
              <a:rPr lang="en-US"/>
              <a:t>Canape Core </a:t>
            </a:r>
            <a:r>
              <a:rPr lang="ja-JP" altLang="en-US"/>
              <a:t>ライブラリを使用</a:t>
            </a:r>
            <a:endParaRPr lang="en-US" altLang="ja-JP"/>
          </a:p>
          <a:p>
            <a:r>
              <a:rPr lang="ja-JP" altLang="en-US"/>
              <a:t>リダイレクト方法</a:t>
            </a:r>
            <a:endParaRPr lang="en-US" altLang="ja-JP"/>
          </a:p>
          <a:p>
            <a:pPr lvl="1"/>
            <a:r>
              <a:rPr lang="ja-JP" altLang="en-US"/>
              <a:t>ウェブブラウザ</a:t>
            </a:r>
            <a:endParaRPr lang="en-US" altLang="ja-JP"/>
          </a:p>
          <a:p>
            <a:pPr lvl="2"/>
            <a:r>
              <a:rPr lang="en-US"/>
              <a:t>URL </a:t>
            </a:r>
            <a:r>
              <a:rPr lang="ja-JP" altLang="en-US"/>
              <a:t>に</a:t>
            </a:r>
            <a:r>
              <a:rPr lang="en-US" altLang="ja-JP"/>
              <a:t> localhost:port </a:t>
            </a:r>
            <a:r>
              <a:rPr lang="ja-JP" altLang="en-US"/>
              <a:t>を指定</a:t>
            </a:r>
            <a:endParaRPr lang="en-US" altLang="ja-JP"/>
          </a:p>
          <a:p>
            <a:pPr lvl="1"/>
            <a:r>
              <a:rPr lang="en-US" altLang="ja-JP"/>
              <a:t>IP</a:t>
            </a:r>
            <a:r>
              <a:rPr lang="ja-JP" altLang="en-US"/>
              <a:t>アドレスのみ変更可能なアプリ</a:t>
            </a:r>
            <a:endParaRPr lang="en-US" altLang="ja-JP"/>
          </a:p>
          <a:p>
            <a:pPr lvl="2"/>
            <a:r>
              <a:rPr lang="ja-JP" altLang="en-US"/>
              <a:t>宛先を</a:t>
            </a:r>
            <a:r>
              <a:rPr lang="en-US" altLang="ja-JP"/>
              <a:t> localhost </a:t>
            </a:r>
            <a:r>
              <a:rPr lang="ja-JP" altLang="en-US"/>
              <a:t>に変更</a:t>
            </a:r>
            <a:endParaRPr lang="en-US" altLang="ja-JP"/>
          </a:p>
          <a:p>
            <a:pPr lvl="2"/>
            <a:r>
              <a:rPr lang="ja-JP" altLang="en-US"/>
              <a:t>ポート番号はアプリを調査し</a:t>
            </a:r>
            <a:br>
              <a:rPr lang="en-US" altLang="ja-JP"/>
            </a:br>
            <a:r>
              <a:rPr lang="ja-JP" altLang="en-US"/>
              <a:t>プロキシサーバーを調整</a:t>
            </a:r>
            <a:endParaRPr lang="en-US" altLang="ja-JP"/>
          </a:p>
          <a:p>
            <a:pPr lvl="1"/>
            <a:r>
              <a:rPr lang="ja-JP" altLang="en-US"/>
              <a:t>複数の接続を持つアプリ</a:t>
            </a:r>
            <a:endParaRPr lang="en-US" altLang="ja-JP"/>
          </a:p>
          <a:p>
            <a:pPr lvl="2"/>
            <a:r>
              <a:rPr lang="ja-JP" altLang="en-US"/>
              <a:t>パッシブキャプチャで使用ポートを調査した後</a:t>
            </a:r>
            <a:r>
              <a:rPr lang="en-US" altLang="ja-JP"/>
              <a:t>, </a:t>
            </a:r>
            <a:r>
              <a:rPr lang="ja-JP" altLang="en-US"/>
              <a:t>プロキシインスタンスを複数生成</a:t>
            </a:r>
            <a:endParaRPr lang="en-US" altLang="ja-JP"/>
          </a:p>
          <a:p>
            <a:pPr lvl="1"/>
            <a:r>
              <a:rPr lang="ja-JP" altLang="en-US"/>
              <a:t>宛先変更を許可しないアプリ</a:t>
            </a:r>
            <a:r>
              <a:rPr lang="en-US" altLang="ja-JP"/>
              <a:t> (</a:t>
            </a:r>
            <a:r>
              <a:rPr lang="ja-JP" altLang="en-US"/>
              <a:t>ただしホスト名指定</a:t>
            </a:r>
            <a:r>
              <a:rPr lang="en-US" altLang="ja-JP"/>
              <a:t>)</a:t>
            </a:r>
          </a:p>
          <a:p>
            <a:pPr lvl="2"/>
            <a:r>
              <a:rPr lang="ja-JP" altLang="en-US"/>
              <a:t>カスタム</a:t>
            </a:r>
            <a:r>
              <a:rPr lang="en-US" altLang="ja-JP"/>
              <a:t> DNS </a:t>
            </a:r>
            <a:r>
              <a:rPr lang="ja-JP" altLang="en-US"/>
              <a:t>サーバーを用意</a:t>
            </a:r>
            <a:r>
              <a:rPr lang="en-US" altLang="ja-JP"/>
              <a:t>, </a:t>
            </a:r>
            <a:r>
              <a:rPr lang="ja-JP" altLang="en-US"/>
              <a:t>ローカルの</a:t>
            </a:r>
            <a:r>
              <a:rPr lang="ja-JP" altLang="en-US" u="sng"/>
              <a:t>ホスト名解決テーブル</a:t>
            </a:r>
            <a:r>
              <a:rPr lang="ja-JP" altLang="en-US"/>
              <a:t>を変更</a:t>
            </a:r>
            <a:br>
              <a:rPr lang="en-US" altLang="ja-JP"/>
            </a:br>
            <a:r>
              <a:rPr lang="en-US" altLang="ja-JP"/>
              <a:t>Unix</a:t>
            </a:r>
            <a:r>
              <a:rPr lang="ja-JP" altLang="en-US"/>
              <a:t>系</a:t>
            </a:r>
            <a:r>
              <a:rPr lang="en-US" altLang="ja-JP"/>
              <a:t>: /etc/hosts, Windows: C: \Windows\System32\Drivers\etc\hosts</a:t>
            </a:r>
            <a:br>
              <a:rPr lang="en-US" altLang="ja-JP"/>
            </a:br>
            <a:r>
              <a:rPr lang="en-US" altLang="ja-JP"/>
              <a:t>* </a:t>
            </a:r>
            <a:r>
              <a:rPr lang="ja-JP" altLang="en-US"/>
              <a:t>ただし，これはマルウェアの挙動に近いためウィルス対策ソフトに検知されるかも</a:t>
            </a:r>
            <a:br>
              <a:rPr lang="en-US" altLang="ja-JP"/>
            </a:br>
            <a:endParaRPr lang="en-US" altLang="ja-JP"/>
          </a:p>
        </p:txBody>
      </p:sp>
      <p:pic>
        <p:nvPicPr>
          <p:cNvPr id="7" name="Picture 6">
            <a:extLst>
              <a:ext uri="{FF2B5EF4-FFF2-40B4-BE49-F238E27FC236}">
                <a16:creationId xmlns:a16="http://schemas.microsoft.com/office/drawing/2014/main" id="{03BBDB5E-C1DF-FE49-8A93-6AFF347C5D62}"/>
              </a:ext>
            </a:extLst>
          </p:cNvPr>
          <p:cNvPicPr>
            <a:picLocks noChangeAspect="1"/>
          </p:cNvPicPr>
          <p:nvPr/>
        </p:nvPicPr>
        <p:blipFill>
          <a:blip r:embed="rId3"/>
          <a:stretch>
            <a:fillRect/>
          </a:stretch>
        </p:blipFill>
        <p:spPr>
          <a:xfrm>
            <a:off x="5576703" y="1007472"/>
            <a:ext cx="5777097" cy="3760471"/>
          </a:xfrm>
          <a:prstGeom prst="rect">
            <a:avLst/>
          </a:prstGeom>
        </p:spPr>
      </p:pic>
      <p:sp>
        <p:nvSpPr>
          <p:cNvPr id="12" name="TextBox 11">
            <a:extLst>
              <a:ext uri="{FF2B5EF4-FFF2-40B4-BE49-F238E27FC236}">
                <a16:creationId xmlns:a16="http://schemas.microsoft.com/office/drawing/2014/main" id="{1AC65D45-A923-1E4F-BC98-68A1DFFA48C6}"/>
              </a:ext>
            </a:extLst>
          </p:cNvPr>
          <p:cNvSpPr txBox="1"/>
          <p:nvPr/>
        </p:nvSpPr>
        <p:spPr>
          <a:xfrm>
            <a:off x="8374815" y="2139370"/>
            <a:ext cx="2339102" cy="646331"/>
          </a:xfrm>
          <a:prstGeom prst="rect">
            <a:avLst/>
          </a:prstGeom>
          <a:noFill/>
        </p:spPr>
        <p:txBody>
          <a:bodyPr wrap="none" rtlCol="0">
            <a:spAutoFit/>
          </a:bodyPr>
          <a:lstStyle/>
          <a:p>
            <a:r>
              <a:rPr lang="ja-JP" altLang="en-US" sz="1200"/>
              <a:t>プロキシサーバーのポート指定</a:t>
            </a:r>
            <a:endParaRPr lang="en-US" altLang="ja-JP" sz="1200"/>
          </a:p>
          <a:p>
            <a:r>
              <a:rPr lang="ja-JP" altLang="en-US" sz="1200"/>
              <a:t>リモートサーバーのホスト指定</a:t>
            </a:r>
            <a:endParaRPr lang="en-US" altLang="ja-JP" sz="1200"/>
          </a:p>
          <a:p>
            <a:r>
              <a:rPr lang="ja-JP" altLang="en-US" sz="1200"/>
              <a:t>リモートサーバーのポート指定</a:t>
            </a:r>
            <a:endParaRPr lang="en-US" sz="1200"/>
          </a:p>
        </p:txBody>
      </p:sp>
      <p:sp>
        <p:nvSpPr>
          <p:cNvPr id="13" name="TextBox 12">
            <a:extLst>
              <a:ext uri="{FF2B5EF4-FFF2-40B4-BE49-F238E27FC236}">
                <a16:creationId xmlns:a16="http://schemas.microsoft.com/office/drawing/2014/main" id="{EE099ADE-F792-4A49-9DD5-9E4FECE08499}"/>
              </a:ext>
            </a:extLst>
          </p:cNvPr>
          <p:cNvSpPr txBox="1"/>
          <p:nvPr/>
        </p:nvSpPr>
        <p:spPr>
          <a:xfrm>
            <a:off x="8374815" y="2841839"/>
            <a:ext cx="1723549" cy="276999"/>
          </a:xfrm>
          <a:prstGeom prst="rect">
            <a:avLst/>
          </a:prstGeom>
          <a:noFill/>
        </p:spPr>
        <p:txBody>
          <a:bodyPr wrap="none" rtlCol="0">
            <a:spAutoFit/>
          </a:bodyPr>
          <a:lstStyle/>
          <a:p>
            <a:r>
              <a:rPr lang="ja-JP" altLang="en-US" sz="1200"/>
              <a:t>プロキシサーバー作成</a:t>
            </a:r>
            <a:endParaRPr lang="en-US" sz="1200"/>
          </a:p>
        </p:txBody>
      </p:sp>
      <p:sp>
        <p:nvSpPr>
          <p:cNvPr id="14" name="TextBox 13">
            <a:extLst>
              <a:ext uri="{FF2B5EF4-FFF2-40B4-BE49-F238E27FC236}">
                <a16:creationId xmlns:a16="http://schemas.microsoft.com/office/drawing/2014/main" id="{8DD3D58A-F831-FC45-A657-BDCB64EA4C21}"/>
              </a:ext>
            </a:extLst>
          </p:cNvPr>
          <p:cNvSpPr txBox="1"/>
          <p:nvPr/>
        </p:nvSpPr>
        <p:spPr>
          <a:xfrm>
            <a:off x="8374814" y="3429657"/>
            <a:ext cx="1723549" cy="276999"/>
          </a:xfrm>
          <a:prstGeom prst="rect">
            <a:avLst/>
          </a:prstGeom>
          <a:noFill/>
        </p:spPr>
        <p:txBody>
          <a:bodyPr wrap="none" rtlCol="0">
            <a:spAutoFit/>
          </a:bodyPr>
          <a:lstStyle/>
          <a:p>
            <a:r>
              <a:rPr lang="ja-JP" altLang="en-US" sz="1200"/>
              <a:t>プロキシサーバー終了</a:t>
            </a:r>
            <a:endParaRPr lang="en-US" sz="1200"/>
          </a:p>
        </p:txBody>
      </p:sp>
      <p:sp>
        <p:nvSpPr>
          <p:cNvPr id="16" name="TextBox 15">
            <a:extLst>
              <a:ext uri="{FF2B5EF4-FFF2-40B4-BE49-F238E27FC236}">
                <a16:creationId xmlns:a16="http://schemas.microsoft.com/office/drawing/2014/main" id="{97D99E85-E706-B84A-9921-EBB89D5F0CF3}"/>
              </a:ext>
            </a:extLst>
          </p:cNvPr>
          <p:cNvSpPr txBox="1"/>
          <p:nvPr/>
        </p:nvSpPr>
        <p:spPr>
          <a:xfrm>
            <a:off x="8374813" y="4212112"/>
            <a:ext cx="1723549" cy="276999"/>
          </a:xfrm>
          <a:prstGeom prst="rect">
            <a:avLst/>
          </a:prstGeom>
          <a:noFill/>
        </p:spPr>
        <p:txBody>
          <a:bodyPr wrap="none" rtlCol="0">
            <a:spAutoFit/>
          </a:bodyPr>
          <a:lstStyle/>
          <a:p>
            <a:r>
              <a:rPr lang="ja-JP" altLang="en-US" sz="1200"/>
              <a:t>キャプチャ結果を表示</a:t>
            </a:r>
            <a:endParaRPr lang="en-US" sz="1200"/>
          </a:p>
        </p:txBody>
      </p:sp>
    </p:spTree>
    <p:extLst>
      <p:ext uri="{BB962C8B-B14F-4D97-AF65-F5344CB8AC3E}">
        <p14:creationId xmlns:p14="http://schemas.microsoft.com/office/powerpoint/2010/main" val="4211920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9E7-BA46-2A4B-991C-A6FB99E8DF8A}"/>
              </a:ext>
            </a:extLst>
          </p:cNvPr>
          <p:cNvSpPr>
            <a:spLocks noGrp="1"/>
          </p:cNvSpPr>
          <p:nvPr>
            <p:ph type="title"/>
          </p:nvPr>
        </p:nvSpPr>
        <p:spPr/>
        <p:txBody>
          <a:bodyPr>
            <a:normAutofit/>
          </a:bodyPr>
          <a:lstStyle/>
          <a:p>
            <a:r>
              <a:rPr lang="ja-JP" altLang="en-US"/>
              <a:t>アクティブキャプチャ｜</a:t>
            </a:r>
            <a:r>
              <a:rPr lang="en-US" altLang="ja-JP" sz="3100"/>
              <a:t>Port-Forwarding Proxy</a:t>
            </a:r>
            <a:endParaRPr lang="en-US" sz="3100"/>
          </a:p>
        </p:txBody>
      </p:sp>
      <p:sp>
        <p:nvSpPr>
          <p:cNvPr id="3" name="Slide Number Placeholder 2">
            <a:extLst>
              <a:ext uri="{FF2B5EF4-FFF2-40B4-BE49-F238E27FC236}">
                <a16:creationId xmlns:a16="http://schemas.microsoft.com/office/drawing/2014/main" id="{7A2FB41B-EE08-D84A-8D91-50A21D0ABB56}"/>
              </a:ext>
            </a:extLst>
          </p:cNvPr>
          <p:cNvSpPr>
            <a:spLocks noGrp="1"/>
          </p:cNvSpPr>
          <p:nvPr>
            <p:ph type="sldNum" sz="quarter" idx="12"/>
          </p:nvPr>
        </p:nvSpPr>
        <p:spPr/>
        <p:txBody>
          <a:bodyPr/>
          <a:lstStyle/>
          <a:p>
            <a:fld id="{58BE248D-CE12-974A-8253-491545BF141D}" type="slidenum">
              <a:rPr lang="en-US"/>
              <a:t>14</a:t>
            </a:fld>
            <a:endParaRPr lang="en-US"/>
          </a:p>
        </p:txBody>
      </p:sp>
      <p:sp>
        <p:nvSpPr>
          <p:cNvPr id="4" name="Content Placeholder 3">
            <a:extLst>
              <a:ext uri="{FF2B5EF4-FFF2-40B4-BE49-F238E27FC236}">
                <a16:creationId xmlns:a16="http://schemas.microsoft.com/office/drawing/2014/main" id="{2F93DB61-EA69-1548-8821-D11F810938D6}"/>
              </a:ext>
            </a:extLst>
          </p:cNvPr>
          <p:cNvSpPr>
            <a:spLocks noGrp="1"/>
          </p:cNvSpPr>
          <p:nvPr>
            <p:ph sz="half" idx="1"/>
          </p:nvPr>
        </p:nvSpPr>
        <p:spPr>
          <a:xfrm>
            <a:off x="838200" y="1055712"/>
            <a:ext cx="10515600" cy="5899270"/>
          </a:xfrm>
        </p:spPr>
        <p:txBody>
          <a:bodyPr>
            <a:normAutofit/>
          </a:bodyPr>
          <a:lstStyle/>
          <a:p>
            <a:r>
              <a:rPr lang="ja-JP" altLang="en-US"/>
              <a:t>プロキシサーバーの作成</a:t>
            </a:r>
            <a:endParaRPr lang="en-US" altLang="ja-JP"/>
          </a:p>
          <a:p>
            <a:pPr lvl="1"/>
            <a:r>
              <a:rPr lang="en-US"/>
              <a:t>Canape Core </a:t>
            </a:r>
            <a:r>
              <a:rPr lang="ja-JP" altLang="en-US"/>
              <a:t>ライブラリを使用</a:t>
            </a:r>
            <a:endParaRPr lang="en-US" altLang="ja-JP"/>
          </a:p>
          <a:p>
            <a:r>
              <a:rPr lang="ja-JP" altLang="en-US"/>
              <a:t>リダイレクト方法</a:t>
            </a:r>
            <a:endParaRPr lang="en-US" altLang="ja-JP"/>
          </a:p>
          <a:p>
            <a:pPr lvl="1"/>
            <a:r>
              <a:rPr lang="ja-JP" altLang="en-US"/>
              <a:t>ウェブブラウザ</a:t>
            </a:r>
            <a:endParaRPr lang="en-US" altLang="ja-JP"/>
          </a:p>
          <a:p>
            <a:pPr lvl="2"/>
            <a:r>
              <a:rPr lang="en-US"/>
              <a:t>URL </a:t>
            </a:r>
            <a:r>
              <a:rPr lang="ja-JP" altLang="en-US"/>
              <a:t>に</a:t>
            </a:r>
            <a:r>
              <a:rPr lang="en-US" altLang="ja-JP"/>
              <a:t> localhost:port </a:t>
            </a:r>
            <a:r>
              <a:rPr lang="ja-JP" altLang="en-US"/>
              <a:t>を指定</a:t>
            </a:r>
            <a:endParaRPr lang="en-US" altLang="ja-JP"/>
          </a:p>
          <a:p>
            <a:pPr lvl="1"/>
            <a:r>
              <a:rPr lang="en-US" altLang="ja-JP"/>
              <a:t>IP</a:t>
            </a:r>
            <a:r>
              <a:rPr lang="ja-JP" altLang="en-US"/>
              <a:t>アドレスのみ変更可能なアプリ</a:t>
            </a:r>
            <a:endParaRPr lang="en-US" altLang="ja-JP"/>
          </a:p>
          <a:p>
            <a:pPr lvl="2"/>
            <a:r>
              <a:rPr lang="ja-JP" altLang="en-US"/>
              <a:t>宛先を</a:t>
            </a:r>
            <a:r>
              <a:rPr lang="en-US" altLang="ja-JP"/>
              <a:t> localhost </a:t>
            </a:r>
            <a:r>
              <a:rPr lang="ja-JP" altLang="en-US"/>
              <a:t>に変更</a:t>
            </a:r>
            <a:endParaRPr lang="en-US" altLang="ja-JP"/>
          </a:p>
          <a:p>
            <a:pPr lvl="2"/>
            <a:r>
              <a:rPr lang="ja-JP" altLang="en-US"/>
              <a:t>ポート番号はアプリを調査し</a:t>
            </a:r>
            <a:br>
              <a:rPr lang="en-US" altLang="ja-JP"/>
            </a:br>
            <a:r>
              <a:rPr lang="ja-JP" altLang="en-US"/>
              <a:t>プロキシサーバーを調整</a:t>
            </a:r>
            <a:endParaRPr lang="en-US" altLang="ja-JP"/>
          </a:p>
          <a:p>
            <a:pPr lvl="1"/>
            <a:r>
              <a:rPr lang="ja-JP" altLang="en-US"/>
              <a:t>複数の接続を持つアプリ</a:t>
            </a:r>
            <a:endParaRPr lang="en-US" altLang="ja-JP"/>
          </a:p>
          <a:p>
            <a:pPr lvl="2"/>
            <a:r>
              <a:rPr lang="ja-JP" altLang="en-US"/>
              <a:t>パッシブキャプチャで使用ポートを調査した後</a:t>
            </a:r>
            <a:r>
              <a:rPr lang="en-US" altLang="ja-JP"/>
              <a:t>, </a:t>
            </a:r>
            <a:r>
              <a:rPr lang="ja-JP" altLang="en-US"/>
              <a:t>プロキシインスタンスを複数生成</a:t>
            </a:r>
            <a:endParaRPr lang="en-US" altLang="ja-JP"/>
          </a:p>
          <a:p>
            <a:pPr lvl="1"/>
            <a:r>
              <a:rPr lang="ja-JP" altLang="en-US"/>
              <a:t>宛先変更を許可しないアプリ</a:t>
            </a:r>
            <a:r>
              <a:rPr lang="en-US" altLang="ja-JP"/>
              <a:t> (</a:t>
            </a:r>
            <a:r>
              <a:rPr lang="ja-JP" altLang="en-US"/>
              <a:t>ただしホスト名指定</a:t>
            </a:r>
            <a:r>
              <a:rPr lang="en-US" altLang="ja-JP"/>
              <a:t>)</a:t>
            </a:r>
          </a:p>
          <a:p>
            <a:pPr lvl="2"/>
            <a:r>
              <a:rPr lang="ja-JP" altLang="en-US"/>
              <a:t>カスタム</a:t>
            </a:r>
            <a:r>
              <a:rPr lang="en-US" altLang="ja-JP"/>
              <a:t> DNS </a:t>
            </a:r>
            <a:r>
              <a:rPr lang="ja-JP" altLang="en-US"/>
              <a:t>サーバーを用意</a:t>
            </a:r>
            <a:r>
              <a:rPr lang="en-US" altLang="ja-JP"/>
              <a:t>, </a:t>
            </a:r>
            <a:r>
              <a:rPr lang="ja-JP" altLang="en-US"/>
              <a:t>ローカルの</a:t>
            </a:r>
            <a:r>
              <a:rPr lang="ja-JP" altLang="en-US" u="sng"/>
              <a:t>ホスト名解決テーブル</a:t>
            </a:r>
            <a:r>
              <a:rPr lang="ja-JP" altLang="en-US"/>
              <a:t>を変更</a:t>
            </a:r>
            <a:br>
              <a:rPr lang="en-US" altLang="ja-JP"/>
            </a:br>
            <a:r>
              <a:rPr lang="en-US" altLang="ja-JP"/>
              <a:t>Unix</a:t>
            </a:r>
            <a:r>
              <a:rPr lang="ja-JP" altLang="en-US"/>
              <a:t>系</a:t>
            </a:r>
            <a:r>
              <a:rPr lang="en-US" altLang="ja-JP"/>
              <a:t>: /etc/hosts, Windows: C: \Windows\System32\Drivers\etc\hosts</a:t>
            </a:r>
            <a:br>
              <a:rPr lang="en-US" altLang="ja-JP"/>
            </a:br>
            <a:r>
              <a:rPr lang="en-US" altLang="ja-JP"/>
              <a:t>* </a:t>
            </a:r>
            <a:r>
              <a:rPr lang="ja-JP" altLang="en-US"/>
              <a:t>ただし，これはマルウェアの挙動に近いためウィルス対策ソフトに検知されるかも</a:t>
            </a:r>
            <a:br>
              <a:rPr lang="en-US" altLang="ja-JP"/>
            </a:br>
            <a:endParaRPr lang="en-US" altLang="ja-JP"/>
          </a:p>
        </p:txBody>
      </p:sp>
      <p:pic>
        <p:nvPicPr>
          <p:cNvPr id="7" name="Picture 6">
            <a:extLst>
              <a:ext uri="{FF2B5EF4-FFF2-40B4-BE49-F238E27FC236}">
                <a16:creationId xmlns:a16="http://schemas.microsoft.com/office/drawing/2014/main" id="{03BBDB5E-C1DF-FE49-8A93-6AFF347C5D62}"/>
              </a:ext>
            </a:extLst>
          </p:cNvPr>
          <p:cNvPicPr>
            <a:picLocks noChangeAspect="1"/>
          </p:cNvPicPr>
          <p:nvPr/>
        </p:nvPicPr>
        <p:blipFill>
          <a:blip r:embed="rId3"/>
          <a:stretch>
            <a:fillRect/>
          </a:stretch>
        </p:blipFill>
        <p:spPr>
          <a:xfrm>
            <a:off x="5576703" y="1007472"/>
            <a:ext cx="5777097" cy="3760471"/>
          </a:xfrm>
          <a:prstGeom prst="rect">
            <a:avLst/>
          </a:prstGeom>
        </p:spPr>
      </p:pic>
      <p:sp>
        <p:nvSpPr>
          <p:cNvPr id="12" name="TextBox 11">
            <a:extLst>
              <a:ext uri="{FF2B5EF4-FFF2-40B4-BE49-F238E27FC236}">
                <a16:creationId xmlns:a16="http://schemas.microsoft.com/office/drawing/2014/main" id="{1AC65D45-A923-1E4F-BC98-68A1DFFA48C6}"/>
              </a:ext>
            </a:extLst>
          </p:cNvPr>
          <p:cNvSpPr txBox="1"/>
          <p:nvPr/>
        </p:nvSpPr>
        <p:spPr>
          <a:xfrm>
            <a:off x="8374815" y="2139370"/>
            <a:ext cx="2339102" cy="646331"/>
          </a:xfrm>
          <a:prstGeom prst="rect">
            <a:avLst/>
          </a:prstGeom>
          <a:noFill/>
        </p:spPr>
        <p:txBody>
          <a:bodyPr wrap="none" rtlCol="0">
            <a:spAutoFit/>
          </a:bodyPr>
          <a:lstStyle/>
          <a:p>
            <a:r>
              <a:rPr lang="ja-JP" altLang="en-US" sz="1200"/>
              <a:t>プロキシサーバーのポート指定</a:t>
            </a:r>
            <a:endParaRPr lang="en-US" altLang="ja-JP" sz="1200"/>
          </a:p>
          <a:p>
            <a:r>
              <a:rPr lang="ja-JP" altLang="en-US" sz="1200"/>
              <a:t>リモートサーバーのホスト指定</a:t>
            </a:r>
            <a:endParaRPr lang="en-US" altLang="ja-JP" sz="1200"/>
          </a:p>
          <a:p>
            <a:r>
              <a:rPr lang="ja-JP" altLang="en-US" sz="1200"/>
              <a:t>リモートサーバーのポート指定</a:t>
            </a:r>
            <a:endParaRPr lang="en-US" sz="1200"/>
          </a:p>
        </p:txBody>
      </p:sp>
      <p:sp>
        <p:nvSpPr>
          <p:cNvPr id="13" name="TextBox 12">
            <a:extLst>
              <a:ext uri="{FF2B5EF4-FFF2-40B4-BE49-F238E27FC236}">
                <a16:creationId xmlns:a16="http://schemas.microsoft.com/office/drawing/2014/main" id="{EE099ADE-F792-4A49-9DD5-9E4FECE08499}"/>
              </a:ext>
            </a:extLst>
          </p:cNvPr>
          <p:cNvSpPr txBox="1"/>
          <p:nvPr/>
        </p:nvSpPr>
        <p:spPr>
          <a:xfrm>
            <a:off x="8374815" y="2841839"/>
            <a:ext cx="1723549" cy="276999"/>
          </a:xfrm>
          <a:prstGeom prst="rect">
            <a:avLst/>
          </a:prstGeom>
          <a:noFill/>
        </p:spPr>
        <p:txBody>
          <a:bodyPr wrap="none" rtlCol="0">
            <a:spAutoFit/>
          </a:bodyPr>
          <a:lstStyle/>
          <a:p>
            <a:r>
              <a:rPr lang="ja-JP" altLang="en-US" sz="1200"/>
              <a:t>プロキシサーバー作成</a:t>
            </a:r>
            <a:endParaRPr lang="en-US" sz="1200"/>
          </a:p>
        </p:txBody>
      </p:sp>
      <p:sp>
        <p:nvSpPr>
          <p:cNvPr id="14" name="TextBox 13">
            <a:extLst>
              <a:ext uri="{FF2B5EF4-FFF2-40B4-BE49-F238E27FC236}">
                <a16:creationId xmlns:a16="http://schemas.microsoft.com/office/drawing/2014/main" id="{8DD3D58A-F831-FC45-A657-BDCB64EA4C21}"/>
              </a:ext>
            </a:extLst>
          </p:cNvPr>
          <p:cNvSpPr txBox="1"/>
          <p:nvPr/>
        </p:nvSpPr>
        <p:spPr>
          <a:xfrm>
            <a:off x="8374814" y="3429657"/>
            <a:ext cx="1723549" cy="276999"/>
          </a:xfrm>
          <a:prstGeom prst="rect">
            <a:avLst/>
          </a:prstGeom>
          <a:noFill/>
        </p:spPr>
        <p:txBody>
          <a:bodyPr wrap="none" rtlCol="0">
            <a:spAutoFit/>
          </a:bodyPr>
          <a:lstStyle/>
          <a:p>
            <a:r>
              <a:rPr lang="ja-JP" altLang="en-US" sz="1200"/>
              <a:t>プロキシサーバー終了</a:t>
            </a:r>
            <a:endParaRPr lang="en-US" sz="1200"/>
          </a:p>
        </p:txBody>
      </p:sp>
      <p:sp>
        <p:nvSpPr>
          <p:cNvPr id="16" name="TextBox 15">
            <a:extLst>
              <a:ext uri="{FF2B5EF4-FFF2-40B4-BE49-F238E27FC236}">
                <a16:creationId xmlns:a16="http://schemas.microsoft.com/office/drawing/2014/main" id="{97D99E85-E706-B84A-9921-EBB89D5F0CF3}"/>
              </a:ext>
            </a:extLst>
          </p:cNvPr>
          <p:cNvSpPr txBox="1"/>
          <p:nvPr/>
        </p:nvSpPr>
        <p:spPr>
          <a:xfrm>
            <a:off x="8374813" y="4212112"/>
            <a:ext cx="1723549" cy="276999"/>
          </a:xfrm>
          <a:prstGeom prst="rect">
            <a:avLst/>
          </a:prstGeom>
          <a:noFill/>
        </p:spPr>
        <p:txBody>
          <a:bodyPr wrap="none" rtlCol="0">
            <a:spAutoFit/>
          </a:bodyPr>
          <a:lstStyle/>
          <a:p>
            <a:r>
              <a:rPr lang="ja-JP" altLang="en-US" sz="1200"/>
              <a:t>キャプチャ結果を表示</a:t>
            </a:r>
            <a:endParaRPr lang="en-US" sz="1200"/>
          </a:p>
        </p:txBody>
      </p:sp>
    </p:spTree>
    <p:extLst>
      <p:ext uri="{BB962C8B-B14F-4D97-AF65-F5344CB8AC3E}">
        <p14:creationId xmlns:p14="http://schemas.microsoft.com/office/powerpoint/2010/main" val="791732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9E7-BA46-2A4B-991C-A6FB99E8DF8A}"/>
              </a:ext>
            </a:extLst>
          </p:cNvPr>
          <p:cNvSpPr>
            <a:spLocks noGrp="1"/>
          </p:cNvSpPr>
          <p:nvPr>
            <p:ph type="title"/>
          </p:nvPr>
        </p:nvSpPr>
        <p:spPr/>
        <p:txBody>
          <a:bodyPr>
            <a:normAutofit/>
          </a:bodyPr>
          <a:lstStyle/>
          <a:p>
            <a:r>
              <a:rPr lang="ja-JP" altLang="en-US"/>
              <a:t>アクティブキャプチャ｜</a:t>
            </a:r>
            <a:r>
              <a:rPr lang="en-US" altLang="ja-JP"/>
              <a:t>SOCKS Proxy</a:t>
            </a:r>
            <a:endParaRPr lang="en-US" sz="3100"/>
          </a:p>
        </p:txBody>
      </p:sp>
      <p:sp>
        <p:nvSpPr>
          <p:cNvPr id="3" name="Slide Number Placeholder 2">
            <a:extLst>
              <a:ext uri="{FF2B5EF4-FFF2-40B4-BE49-F238E27FC236}">
                <a16:creationId xmlns:a16="http://schemas.microsoft.com/office/drawing/2014/main" id="{7A2FB41B-EE08-D84A-8D91-50A21D0ABB56}"/>
              </a:ext>
            </a:extLst>
          </p:cNvPr>
          <p:cNvSpPr>
            <a:spLocks noGrp="1"/>
          </p:cNvSpPr>
          <p:nvPr>
            <p:ph type="sldNum" sz="quarter" idx="12"/>
          </p:nvPr>
        </p:nvSpPr>
        <p:spPr/>
        <p:txBody>
          <a:bodyPr/>
          <a:lstStyle/>
          <a:p>
            <a:fld id="{58BE248D-CE12-974A-8253-491545BF141D}" type="slidenum">
              <a:rPr lang="en-US"/>
              <a:t>15</a:t>
            </a:fld>
            <a:endParaRPr lang="en-US"/>
          </a:p>
        </p:txBody>
      </p:sp>
      <p:sp>
        <p:nvSpPr>
          <p:cNvPr id="4" name="Content Placeholder 3">
            <a:extLst>
              <a:ext uri="{FF2B5EF4-FFF2-40B4-BE49-F238E27FC236}">
                <a16:creationId xmlns:a16="http://schemas.microsoft.com/office/drawing/2014/main" id="{2F93DB61-EA69-1548-8821-D11F810938D6}"/>
              </a:ext>
            </a:extLst>
          </p:cNvPr>
          <p:cNvSpPr>
            <a:spLocks noGrp="1"/>
          </p:cNvSpPr>
          <p:nvPr>
            <p:ph sz="half" idx="1"/>
          </p:nvPr>
        </p:nvSpPr>
        <p:spPr>
          <a:xfrm>
            <a:off x="838200" y="1055712"/>
            <a:ext cx="10515600" cy="5899270"/>
          </a:xfrm>
        </p:spPr>
        <p:txBody>
          <a:bodyPr>
            <a:normAutofit/>
          </a:bodyPr>
          <a:lstStyle/>
          <a:p>
            <a:r>
              <a:rPr lang="ja-JP" altLang="en-US"/>
              <a:t>プロキシサーバーの仕組み</a:t>
            </a:r>
            <a:endParaRPr lang="en-US" altLang="ja-JP"/>
          </a:p>
          <a:p>
            <a:pPr lvl="1"/>
            <a:r>
              <a:rPr lang="ja-JP" altLang="en-US"/>
              <a:t>アプリは</a:t>
            </a:r>
            <a:r>
              <a:rPr lang="en-US" altLang="ja-JP"/>
              <a:t> </a:t>
            </a:r>
            <a:r>
              <a:rPr lang="en-US" altLang="ja-JP">
                <a:solidFill>
                  <a:schemeClr val="accent2"/>
                </a:solidFill>
              </a:rPr>
              <a:t>SOCKS </a:t>
            </a:r>
            <a:r>
              <a:rPr lang="ja-JP" altLang="en-US">
                <a:solidFill>
                  <a:schemeClr val="accent2"/>
                </a:solidFill>
              </a:rPr>
              <a:t>リクエスト</a:t>
            </a:r>
            <a:r>
              <a:rPr lang="ja-JP" altLang="en-US"/>
              <a:t>を</a:t>
            </a:r>
            <a:br>
              <a:rPr lang="en-US" altLang="ja-JP"/>
            </a:br>
            <a:r>
              <a:rPr lang="ja-JP" altLang="en-US"/>
              <a:t>プロキシサーバーに送信</a:t>
            </a:r>
            <a:endParaRPr lang="en-US" altLang="ja-JP"/>
          </a:p>
          <a:p>
            <a:pPr lvl="2"/>
            <a:r>
              <a:rPr lang="ja-JP" altLang="en-US"/>
              <a:t>宛先</a:t>
            </a:r>
            <a:r>
              <a:rPr lang="en-US" altLang="ja-JP"/>
              <a:t>IP/Port/Username </a:t>
            </a:r>
            <a:r>
              <a:rPr lang="ja-JP" altLang="en-US"/>
              <a:t>を含む</a:t>
            </a:r>
            <a:endParaRPr lang="en-US" altLang="ja-JP"/>
          </a:p>
          <a:p>
            <a:pPr lvl="1"/>
            <a:r>
              <a:rPr lang="ja-JP" altLang="en-US"/>
              <a:t>プロキシは宛先サーバーに接続要求</a:t>
            </a:r>
            <a:endParaRPr lang="en-US" altLang="ja-JP"/>
          </a:p>
          <a:p>
            <a:pPr lvl="1"/>
            <a:r>
              <a:rPr lang="ja-JP" altLang="en-US"/>
              <a:t>プロキシはクライアントに</a:t>
            </a:r>
            <a:r>
              <a:rPr lang="en-US" altLang="ja-JP"/>
              <a:t> </a:t>
            </a:r>
            <a:r>
              <a:rPr lang="en-US" altLang="ja-JP">
                <a:solidFill>
                  <a:schemeClr val="accent2"/>
                </a:solidFill>
              </a:rPr>
              <a:t>SOCKS </a:t>
            </a:r>
            <a:r>
              <a:rPr lang="ja-JP" altLang="en-US">
                <a:solidFill>
                  <a:schemeClr val="accent2"/>
                </a:solidFill>
              </a:rPr>
              <a:t>レスポンス</a:t>
            </a:r>
            <a:r>
              <a:rPr lang="ja-JP" altLang="en-US"/>
              <a:t>を送信</a:t>
            </a:r>
            <a:endParaRPr lang="en-US" altLang="ja-JP"/>
          </a:p>
          <a:p>
            <a:pPr lvl="2"/>
            <a:r>
              <a:rPr lang="en-US" altLang="ja-JP"/>
              <a:t>IP/Port </a:t>
            </a:r>
            <a:r>
              <a:rPr lang="ja-JP" altLang="en-US"/>
              <a:t>はバインディング要求時のみ利用</a:t>
            </a:r>
            <a:r>
              <a:rPr lang="en-US" altLang="ja-JP"/>
              <a:t> (</a:t>
            </a:r>
            <a:r>
              <a:rPr lang="ja-JP" altLang="en-US"/>
              <a:t>プロキシサーバーでリッスンが可能に</a:t>
            </a:r>
            <a:r>
              <a:rPr lang="en-US" altLang="ja-JP"/>
              <a:t>)</a:t>
            </a:r>
          </a:p>
          <a:p>
            <a:r>
              <a:rPr lang="ja-JP" altLang="en-US"/>
              <a:t>プロキシサーバーの作成</a:t>
            </a:r>
            <a:endParaRPr lang="en-US" altLang="ja-JP"/>
          </a:p>
          <a:p>
            <a:pPr lvl="1"/>
            <a:r>
              <a:rPr lang="en-US"/>
              <a:t>Canape Core </a:t>
            </a:r>
            <a:r>
              <a:rPr lang="ja-JP" altLang="en-US"/>
              <a:t>ライブラリを使用</a:t>
            </a:r>
            <a:endParaRPr lang="en-US" altLang="ja-JP"/>
          </a:p>
          <a:p>
            <a:pPr lvl="1"/>
            <a:r>
              <a:rPr lang="ja-JP" altLang="en-US"/>
              <a:t>リモートサーバーの指定が不要</a:t>
            </a:r>
            <a:endParaRPr lang="en-US" altLang="ja-JP"/>
          </a:p>
          <a:p>
            <a:r>
              <a:rPr lang="ja-JP" altLang="en-US"/>
              <a:t>リダイレクト方法</a:t>
            </a:r>
            <a:endParaRPr lang="en-US" altLang="ja-JP"/>
          </a:p>
          <a:p>
            <a:pPr lvl="1"/>
            <a:r>
              <a:rPr lang="ja-JP" altLang="en-US">
                <a:solidFill>
                  <a:schemeClr val="bg1">
                    <a:lumMod val="75000"/>
                  </a:schemeClr>
                </a:solidFill>
              </a:rPr>
              <a:t>次スライド</a:t>
            </a:r>
            <a:endParaRPr lang="en-US" altLang="ja-JP">
              <a:solidFill>
                <a:schemeClr val="bg1">
                  <a:lumMod val="75000"/>
                </a:schemeClr>
              </a:solidFill>
            </a:endParaRPr>
          </a:p>
        </p:txBody>
      </p:sp>
      <p:pic>
        <p:nvPicPr>
          <p:cNvPr id="9" name="Picture 8">
            <a:extLst>
              <a:ext uri="{FF2B5EF4-FFF2-40B4-BE49-F238E27FC236}">
                <a16:creationId xmlns:a16="http://schemas.microsoft.com/office/drawing/2014/main" id="{15422B05-502A-9842-AF3C-0D641C994530}"/>
              </a:ext>
            </a:extLst>
          </p:cNvPr>
          <p:cNvPicPr>
            <a:picLocks noChangeAspect="1"/>
          </p:cNvPicPr>
          <p:nvPr/>
        </p:nvPicPr>
        <p:blipFill>
          <a:blip r:embed="rId3"/>
          <a:stretch>
            <a:fillRect/>
          </a:stretch>
        </p:blipFill>
        <p:spPr>
          <a:xfrm>
            <a:off x="5825548" y="1020807"/>
            <a:ext cx="6233425" cy="1195009"/>
          </a:xfrm>
          <a:prstGeom prst="rect">
            <a:avLst/>
          </a:prstGeom>
        </p:spPr>
      </p:pic>
      <p:pic>
        <p:nvPicPr>
          <p:cNvPr id="15" name="Picture 14">
            <a:extLst>
              <a:ext uri="{FF2B5EF4-FFF2-40B4-BE49-F238E27FC236}">
                <a16:creationId xmlns:a16="http://schemas.microsoft.com/office/drawing/2014/main" id="{DFF215DA-A6ED-714A-86FF-EA438E6405A6}"/>
              </a:ext>
            </a:extLst>
          </p:cNvPr>
          <p:cNvPicPr>
            <a:picLocks noChangeAspect="1"/>
          </p:cNvPicPr>
          <p:nvPr/>
        </p:nvPicPr>
        <p:blipFill rotWithShape="1">
          <a:blip r:embed="rId4"/>
          <a:srcRect b="21607"/>
          <a:stretch/>
        </p:blipFill>
        <p:spPr>
          <a:xfrm>
            <a:off x="5773899" y="1956625"/>
            <a:ext cx="4621363" cy="816853"/>
          </a:xfrm>
          <a:prstGeom prst="rect">
            <a:avLst/>
          </a:prstGeom>
        </p:spPr>
      </p:pic>
      <p:pic>
        <p:nvPicPr>
          <p:cNvPr id="11" name="Picture 10">
            <a:extLst>
              <a:ext uri="{FF2B5EF4-FFF2-40B4-BE49-F238E27FC236}">
                <a16:creationId xmlns:a16="http://schemas.microsoft.com/office/drawing/2014/main" id="{1767D904-D4DF-9D4E-AF4E-071B91E1AB87}"/>
              </a:ext>
            </a:extLst>
          </p:cNvPr>
          <p:cNvPicPr>
            <a:picLocks noChangeAspect="1"/>
          </p:cNvPicPr>
          <p:nvPr/>
        </p:nvPicPr>
        <p:blipFill>
          <a:blip r:embed="rId5"/>
          <a:stretch>
            <a:fillRect/>
          </a:stretch>
        </p:blipFill>
        <p:spPr>
          <a:xfrm>
            <a:off x="5825548" y="3607834"/>
            <a:ext cx="5562600" cy="3113186"/>
          </a:xfrm>
          <a:prstGeom prst="rect">
            <a:avLst/>
          </a:prstGeom>
        </p:spPr>
      </p:pic>
      <p:sp>
        <p:nvSpPr>
          <p:cNvPr id="17" name="TextBox 16">
            <a:extLst>
              <a:ext uri="{FF2B5EF4-FFF2-40B4-BE49-F238E27FC236}">
                <a16:creationId xmlns:a16="http://schemas.microsoft.com/office/drawing/2014/main" id="{83D7241A-2A19-1740-99F3-56F2D76C7430}"/>
              </a:ext>
            </a:extLst>
          </p:cNvPr>
          <p:cNvSpPr txBox="1"/>
          <p:nvPr/>
        </p:nvSpPr>
        <p:spPr>
          <a:xfrm>
            <a:off x="8363936" y="4631449"/>
            <a:ext cx="2339102" cy="276999"/>
          </a:xfrm>
          <a:prstGeom prst="rect">
            <a:avLst/>
          </a:prstGeom>
          <a:noFill/>
        </p:spPr>
        <p:txBody>
          <a:bodyPr wrap="none" rtlCol="0">
            <a:spAutoFit/>
          </a:bodyPr>
          <a:lstStyle/>
          <a:p>
            <a:r>
              <a:rPr lang="ja-JP" altLang="en-US" sz="1200"/>
              <a:t>プロキシサーバーのポート指定</a:t>
            </a:r>
            <a:endParaRPr lang="en-US" altLang="ja-JP" sz="1200"/>
          </a:p>
        </p:txBody>
      </p:sp>
      <p:sp>
        <p:nvSpPr>
          <p:cNvPr id="18" name="TextBox 17">
            <a:extLst>
              <a:ext uri="{FF2B5EF4-FFF2-40B4-BE49-F238E27FC236}">
                <a16:creationId xmlns:a16="http://schemas.microsoft.com/office/drawing/2014/main" id="{D80689F5-CDE3-2047-9F0D-833ADBF90498}"/>
              </a:ext>
            </a:extLst>
          </p:cNvPr>
          <p:cNvSpPr txBox="1"/>
          <p:nvPr/>
        </p:nvSpPr>
        <p:spPr>
          <a:xfrm>
            <a:off x="8363935" y="4941400"/>
            <a:ext cx="1723549" cy="276999"/>
          </a:xfrm>
          <a:prstGeom prst="rect">
            <a:avLst/>
          </a:prstGeom>
          <a:noFill/>
        </p:spPr>
        <p:txBody>
          <a:bodyPr wrap="none" rtlCol="0">
            <a:spAutoFit/>
          </a:bodyPr>
          <a:lstStyle/>
          <a:p>
            <a:r>
              <a:rPr lang="ja-JP" altLang="en-US" sz="1200"/>
              <a:t>プロキシサーバー作成</a:t>
            </a:r>
            <a:endParaRPr lang="en-US" sz="1200"/>
          </a:p>
        </p:txBody>
      </p:sp>
      <p:sp>
        <p:nvSpPr>
          <p:cNvPr id="19" name="TextBox 18">
            <a:extLst>
              <a:ext uri="{FF2B5EF4-FFF2-40B4-BE49-F238E27FC236}">
                <a16:creationId xmlns:a16="http://schemas.microsoft.com/office/drawing/2014/main" id="{17E176C9-BD93-1E47-9887-666F4269BB9D}"/>
              </a:ext>
            </a:extLst>
          </p:cNvPr>
          <p:cNvSpPr txBox="1"/>
          <p:nvPr/>
        </p:nvSpPr>
        <p:spPr>
          <a:xfrm>
            <a:off x="8363934" y="5554556"/>
            <a:ext cx="1723549" cy="276999"/>
          </a:xfrm>
          <a:prstGeom prst="rect">
            <a:avLst/>
          </a:prstGeom>
          <a:noFill/>
        </p:spPr>
        <p:txBody>
          <a:bodyPr wrap="none" rtlCol="0">
            <a:spAutoFit/>
          </a:bodyPr>
          <a:lstStyle/>
          <a:p>
            <a:r>
              <a:rPr lang="ja-JP" altLang="en-US" sz="1200"/>
              <a:t>プロキシサーバー終了</a:t>
            </a:r>
            <a:endParaRPr lang="en-US" sz="1200"/>
          </a:p>
        </p:txBody>
      </p:sp>
      <p:sp>
        <p:nvSpPr>
          <p:cNvPr id="20" name="TextBox 19">
            <a:extLst>
              <a:ext uri="{FF2B5EF4-FFF2-40B4-BE49-F238E27FC236}">
                <a16:creationId xmlns:a16="http://schemas.microsoft.com/office/drawing/2014/main" id="{FBFF40BB-F87D-6F4B-84FC-DAE2F3533BF8}"/>
              </a:ext>
            </a:extLst>
          </p:cNvPr>
          <p:cNvSpPr txBox="1"/>
          <p:nvPr/>
        </p:nvSpPr>
        <p:spPr>
          <a:xfrm>
            <a:off x="8363934" y="6117940"/>
            <a:ext cx="1723549" cy="276999"/>
          </a:xfrm>
          <a:prstGeom prst="rect">
            <a:avLst/>
          </a:prstGeom>
          <a:noFill/>
        </p:spPr>
        <p:txBody>
          <a:bodyPr wrap="none" rtlCol="0">
            <a:spAutoFit/>
          </a:bodyPr>
          <a:lstStyle/>
          <a:p>
            <a:r>
              <a:rPr lang="ja-JP" altLang="en-US" sz="1200"/>
              <a:t>キャプチャ結果を表示</a:t>
            </a:r>
            <a:endParaRPr lang="en-US" sz="1200"/>
          </a:p>
        </p:txBody>
      </p:sp>
    </p:spTree>
    <p:extLst>
      <p:ext uri="{BB962C8B-B14F-4D97-AF65-F5344CB8AC3E}">
        <p14:creationId xmlns:p14="http://schemas.microsoft.com/office/powerpoint/2010/main" val="2562820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9E7-BA46-2A4B-991C-A6FB99E8DF8A}"/>
              </a:ext>
            </a:extLst>
          </p:cNvPr>
          <p:cNvSpPr>
            <a:spLocks noGrp="1"/>
          </p:cNvSpPr>
          <p:nvPr>
            <p:ph type="title"/>
          </p:nvPr>
        </p:nvSpPr>
        <p:spPr/>
        <p:txBody>
          <a:bodyPr>
            <a:normAutofit/>
          </a:bodyPr>
          <a:lstStyle/>
          <a:p>
            <a:r>
              <a:rPr lang="ja-JP" altLang="en-US"/>
              <a:t>アクティブキャプチャ｜</a:t>
            </a:r>
            <a:r>
              <a:rPr lang="en-US" altLang="ja-JP"/>
              <a:t>SOCKS Proxy</a:t>
            </a:r>
            <a:endParaRPr lang="en-US" sz="3100"/>
          </a:p>
        </p:txBody>
      </p:sp>
      <p:sp>
        <p:nvSpPr>
          <p:cNvPr id="3" name="Slide Number Placeholder 2">
            <a:extLst>
              <a:ext uri="{FF2B5EF4-FFF2-40B4-BE49-F238E27FC236}">
                <a16:creationId xmlns:a16="http://schemas.microsoft.com/office/drawing/2014/main" id="{7A2FB41B-EE08-D84A-8D91-50A21D0ABB56}"/>
              </a:ext>
            </a:extLst>
          </p:cNvPr>
          <p:cNvSpPr>
            <a:spLocks noGrp="1"/>
          </p:cNvSpPr>
          <p:nvPr>
            <p:ph type="sldNum" sz="quarter" idx="12"/>
          </p:nvPr>
        </p:nvSpPr>
        <p:spPr/>
        <p:txBody>
          <a:bodyPr/>
          <a:lstStyle/>
          <a:p>
            <a:fld id="{58BE248D-CE12-974A-8253-491545BF141D}" type="slidenum">
              <a:rPr lang="en-US"/>
              <a:t>16</a:t>
            </a:fld>
            <a:endParaRPr lang="en-US"/>
          </a:p>
        </p:txBody>
      </p:sp>
      <p:sp>
        <p:nvSpPr>
          <p:cNvPr id="4" name="Content Placeholder 3">
            <a:extLst>
              <a:ext uri="{FF2B5EF4-FFF2-40B4-BE49-F238E27FC236}">
                <a16:creationId xmlns:a16="http://schemas.microsoft.com/office/drawing/2014/main" id="{2F93DB61-EA69-1548-8821-D11F810938D6}"/>
              </a:ext>
            </a:extLst>
          </p:cNvPr>
          <p:cNvSpPr>
            <a:spLocks noGrp="1"/>
          </p:cNvSpPr>
          <p:nvPr>
            <p:ph sz="half" idx="1"/>
          </p:nvPr>
        </p:nvSpPr>
        <p:spPr>
          <a:xfrm>
            <a:off x="838200" y="1055712"/>
            <a:ext cx="10515600" cy="5899270"/>
          </a:xfrm>
        </p:spPr>
        <p:txBody>
          <a:bodyPr>
            <a:normAutofit/>
          </a:bodyPr>
          <a:lstStyle/>
          <a:p>
            <a:r>
              <a:rPr lang="ja-JP" altLang="en-US"/>
              <a:t>リダイレクト方法</a:t>
            </a:r>
            <a:endParaRPr lang="en-US" altLang="ja-JP"/>
          </a:p>
          <a:p>
            <a:pPr lvl="1"/>
            <a:r>
              <a:rPr lang="ja-JP" altLang="en-US"/>
              <a:t>ブラウザなら直接設定可能</a:t>
            </a:r>
            <a:endParaRPr lang="en-US" altLang="ja-JP"/>
          </a:p>
          <a:p>
            <a:pPr lvl="1"/>
            <a:endParaRPr lang="en-US" altLang="ja-JP"/>
          </a:p>
        </p:txBody>
      </p:sp>
      <p:pic>
        <p:nvPicPr>
          <p:cNvPr id="6" name="Picture 5">
            <a:extLst>
              <a:ext uri="{FF2B5EF4-FFF2-40B4-BE49-F238E27FC236}">
                <a16:creationId xmlns:a16="http://schemas.microsoft.com/office/drawing/2014/main" id="{DA3FFED1-2858-194C-B965-52F41DF6E981}"/>
              </a:ext>
            </a:extLst>
          </p:cNvPr>
          <p:cNvPicPr>
            <a:picLocks noChangeAspect="1"/>
          </p:cNvPicPr>
          <p:nvPr/>
        </p:nvPicPr>
        <p:blipFill>
          <a:blip r:embed="rId3"/>
          <a:stretch>
            <a:fillRect/>
          </a:stretch>
        </p:blipFill>
        <p:spPr>
          <a:xfrm>
            <a:off x="838200" y="1884889"/>
            <a:ext cx="4739640" cy="4764071"/>
          </a:xfrm>
          <a:prstGeom prst="rect">
            <a:avLst/>
          </a:prstGeom>
        </p:spPr>
      </p:pic>
      <p:sp>
        <p:nvSpPr>
          <p:cNvPr id="14" name="Content Placeholder 3">
            <a:extLst>
              <a:ext uri="{FF2B5EF4-FFF2-40B4-BE49-F238E27FC236}">
                <a16:creationId xmlns:a16="http://schemas.microsoft.com/office/drawing/2014/main" id="{D6066762-4169-EA46-A604-CFCC0D4BC28E}"/>
              </a:ext>
            </a:extLst>
          </p:cNvPr>
          <p:cNvSpPr txBox="1">
            <a:spLocks/>
          </p:cNvSpPr>
          <p:nvPr/>
        </p:nvSpPr>
        <p:spPr>
          <a:xfrm>
            <a:off x="5577840" y="1055711"/>
            <a:ext cx="6614160" cy="550718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tx1">
                  <a:lumMod val="75000"/>
                  <a:lumOff val="25000"/>
                </a:schemeClr>
              </a:buClr>
              <a:buFont typeface="Arial" panose="020B0604020202020204" pitchFamily="34" charset="0"/>
              <a:buChar char="•"/>
              <a:defRPr kumimoji="1" sz="2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Clr>
                <a:schemeClr val="tx1">
                  <a:lumMod val="75000"/>
                  <a:lumOff val="25000"/>
                </a:schemeClr>
              </a:buClr>
              <a:buFont typeface=".AppleSystemUIFont" charset="-120"/>
              <a:buChar char="-"/>
              <a:defRPr kumimoji="1"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Clr>
                <a:schemeClr val="tx1">
                  <a:lumMod val="75000"/>
                  <a:lumOff val="25000"/>
                </a:schemeClr>
              </a:buClr>
              <a:buFont typeface="Wingdings" pitchFamily="2" charset="2"/>
              <a:buChar char="Ø"/>
              <a:defRPr kumimoji="1"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kumimoji="1"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kumimoji="1"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プロキシ設定がない場合</a:t>
            </a:r>
            <a:endParaRPr lang="en-US" altLang="ja-JP"/>
          </a:p>
          <a:p>
            <a:pPr lvl="1"/>
            <a:r>
              <a:rPr lang="en-US" altLang="ja-JP"/>
              <a:t>Java</a:t>
            </a:r>
            <a:r>
              <a:rPr lang="ja-JP" altLang="en-US"/>
              <a:t>アプリケーション</a:t>
            </a:r>
            <a:endParaRPr lang="en-US" altLang="ja-JP"/>
          </a:p>
          <a:p>
            <a:pPr lvl="2"/>
            <a:r>
              <a:rPr lang="en-US" altLang="ja-JP"/>
              <a:t>Java</a:t>
            </a:r>
            <a:r>
              <a:rPr lang="ja-JP" altLang="en-US"/>
              <a:t>ランタイムには</a:t>
            </a:r>
            <a:r>
              <a:rPr lang="en-US" altLang="ja-JP"/>
              <a:t>SOCKS</a:t>
            </a:r>
            <a:r>
              <a:rPr lang="ja-JP" altLang="en-US"/>
              <a:t>サポートを</a:t>
            </a:r>
            <a:br>
              <a:rPr lang="en-US" altLang="ja-JP"/>
            </a:br>
            <a:r>
              <a:rPr lang="ja-JP" altLang="en-US"/>
              <a:t>有効にするコマンドラインパラメータが存在</a:t>
            </a:r>
            <a:endParaRPr lang="en-US" altLang="ja-JP"/>
          </a:p>
          <a:p>
            <a:pPr lvl="2"/>
            <a:endParaRPr lang="en-US" altLang="ja-JP"/>
          </a:p>
          <a:p>
            <a:pPr lvl="2"/>
            <a:endParaRPr lang="en-US" altLang="ja-JP"/>
          </a:p>
          <a:p>
            <a:pPr lvl="2"/>
            <a:endParaRPr lang="en-US" altLang="ja-JP"/>
          </a:p>
          <a:p>
            <a:pPr lvl="1"/>
            <a:r>
              <a:rPr lang="en-US" altLang="ja-JP"/>
              <a:t>OS </a:t>
            </a:r>
            <a:r>
              <a:rPr lang="ja-JP" altLang="en-US"/>
              <a:t>のデフォルトプロキシを設定</a:t>
            </a:r>
            <a:endParaRPr lang="en-US" altLang="ja-JP"/>
          </a:p>
          <a:p>
            <a:pPr lvl="2"/>
            <a:r>
              <a:rPr lang="ja-JP" altLang="en-US"/>
              <a:t>システム全体の通信を</a:t>
            </a:r>
            <a:r>
              <a:rPr lang="en-US" altLang="ja-JP"/>
              <a:t> SOCKS </a:t>
            </a:r>
            <a:r>
              <a:rPr lang="ja-JP" altLang="en-US"/>
              <a:t>プロキシに通す</a:t>
            </a:r>
            <a:endParaRPr lang="en-US" altLang="ja-JP"/>
          </a:p>
          <a:p>
            <a:pPr lvl="2"/>
            <a:endParaRPr lang="en-US" altLang="ja-JP"/>
          </a:p>
          <a:p>
            <a:r>
              <a:rPr lang="en-US" altLang="ja-JP"/>
              <a:t>SOCK version</a:t>
            </a:r>
          </a:p>
          <a:p>
            <a:pPr lvl="1"/>
            <a:r>
              <a:rPr lang="en-US" altLang="ja-JP"/>
              <a:t>4: IPv4</a:t>
            </a:r>
            <a:r>
              <a:rPr lang="ja-JP" altLang="en-US"/>
              <a:t>のみサポート</a:t>
            </a:r>
            <a:r>
              <a:rPr lang="en-US" altLang="ja-JP"/>
              <a:t>, </a:t>
            </a:r>
            <a:r>
              <a:rPr lang="ja-JP" altLang="en-US"/>
              <a:t>ホスト名は使用不可</a:t>
            </a:r>
            <a:endParaRPr lang="en-US" altLang="ja-JP"/>
          </a:p>
          <a:p>
            <a:pPr lvl="1"/>
            <a:r>
              <a:rPr lang="en-US" altLang="ja-JP"/>
              <a:t>4a: </a:t>
            </a:r>
            <a:r>
              <a:rPr lang="ja-JP" altLang="en-US"/>
              <a:t>ホスト名による接続が許可</a:t>
            </a:r>
            <a:endParaRPr lang="en-US" altLang="ja-JP"/>
          </a:p>
          <a:p>
            <a:pPr lvl="1"/>
            <a:r>
              <a:rPr lang="en-US" altLang="ja-JP"/>
              <a:t>5: IPv6, UDP </a:t>
            </a:r>
            <a:r>
              <a:rPr lang="ja-JP" altLang="en-US"/>
              <a:t>通信</a:t>
            </a:r>
            <a:r>
              <a:rPr lang="en-US" altLang="ja-JP"/>
              <a:t>, </a:t>
            </a:r>
            <a:r>
              <a:rPr lang="ja-JP" altLang="en-US"/>
              <a:t>認証メカニズムの改善が導入</a:t>
            </a:r>
            <a:endParaRPr lang="en-US" altLang="ja-JP"/>
          </a:p>
        </p:txBody>
      </p:sp>
      <p:sp>
        <p:nvSpPr>
          <p:cNvPr id="7" name="TextBox 6">
            <a:extLst>
              <a:ext uri="{FF2B5EF4-FFF2-40B4-BE49-F238E27FC236}">
                <a16:creationId xmlns:a16="http://schemas.microsoft.com/office/drawing/2014/main" id="{2D2DB184-F387-EF45-832D-F7BEB1B2FBDC}"/>
              </a:ext>
            </a:extLst>
          </p:cNvPr>
          <p:cNvSpPr txBox="1"/>
          <p:nvPr/>
        </p:nvSpPr>
        <p:spPr>
          <a:xfrm>
            <a:off x="6583620" y="2560320"/>
            <a:ext cx="4027706" cy="646331"/>
          </a:xfrm>
          <a:prstGeom prst="rect">
            <a:avLst/>
          </a:prstGeom>
          <a:solidFill>
            <a:schemeClr val="bg1">
              <a:lumMod val="95000"/>
            </a:schemeClr>
          </a:solidFill>
        </p:spPr>
        <p:txBody>
          <a:bodyPr wrap="none" rtlCol="0">
            <a:spAutoFit/>
          </a:bodyPr>
          <a:lstStyle/>
          <a:p>
            <a:r>
              <a:rPr lang="en-US"/>
              <a:t>$ java –DsocksProxyHost=localhost \</a:t>
            </a:r>
            <a:br>
              <a:rPr lang="en-US"/>
            </a:br>
            <a:r>
              <a:rPr lang="en-US"/>
              <a:t>   –DsocksProxyPort=1080 TCPClient</a:t>
            </a:r>
          </a:p>
        </p:txBody>
      </p:sp>
    </p:spTree>
    <p:extLst>
      <p:ext uri="{BB962C8B-B14F-4D97-AF65-F5344CB8AC3E}">
        <p14:creationId xmlns:p14="http://schemas.microsoft.com/office/powerpoint/2010/main" val="3830727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9E7-BA46-2A4B-991C-A6FB99E8DF8A}"/>
              </a:ext>
            </a:extLst>
          </p:cNvPr>
          <p:cNvSpPr>
            <a:spLocks noGrp="1"/>
          </p:cNvSpPr>
          <p:nvPr>
            <p:ph type="title"/>
          </p:nvPr>
        </p:nvSpPr>
        <p:spPr/>
        <p:txBody>
          <a:bodyPr>
            <a:normAutofit/>
          </a:bodyPr>
          <a:lstStyle/>
          <a:p>
            <a:r>
              <a:rPr lang="ja-JP" altLang="en-US"/>
              <a:t>アクティブキャプチャ｜</a:t>
            </a:r>
            <a:r>
              <a:rPr lang="en-US" altLang="ja-JP"/>
              <a:t>HTTP Proxy</a:t>
            </a:r>
            <a:endParaRPr lang="en-US" sz="3100"/>
          </a:p>
        </p:txBody>
      </p:sp>
      <p:sp>
        <p:nvSpPr>
          <p:cNvPr id="3" name="Slide Number Placeholder 2">
            <a:extLst>
              <a:ext uri="{FF2B5EF4-FFF2-40B4-BE49-F238E27FC236}">
                <a16:creationId xmlns:a16="http://schemas.microsoft.com/office/drawing/2014/main" id="{7A2FB41B-EE08-D84A-8D91-50A21D0ABB56}"/>
              </a:ext>
            </a:extLst>
          </p:cNvPr>
          <p:cNvSpPr>
            <a:spLocks noGrp="1"/>
          </p:cNvSpPr>
          <p:nvPr>
            <p:ph type="sldNum" sz="quarter" idx="12"/>
          </p:nvPr>
        </p:nvSpPr>
        <p:spPr/>
        <p:txBody>
          <a:bodyPr/>
          <a:lstStyle/>
          <a:p>
            <a:fld id="{58BE248D-CE12-974A-8253-491545BF141D}" type="slidenum">
              <a:rPr lang="en-US"/>
              <a:t>17</a:t>
            </a:fld>
            <a:endParaRPr lang="en-US"/>
          </a:p>
        </p:txBody>
      </p:sp>
      <p:sp>
        <p:nvSpPr>
          <p:cNvPr id="4" name="Content Placeholder 3">
            <a:extLst>
              <a:ext uri="{FF2B5EF4-FFF2-40B4-BE49-F238E27FC236}">
                <a16:creationId xmlns:a16="http://schemas.microsoft.com/office/drawing/2014/main" id="{2F93DB61-EA69-1548-8821-D11F810938D6}"/>
              </a:ext>
            </a:extLst>
          </p:cNvPr>
          <p:cNvSpPr>
            <a:spLocks noGrp="1"/>
          </p:cNvSpPr>
          <p:nvPr>
            <p:ph sz="half" idx="1"/>
          </p:nvPr>
        </p:nvSpPr>
        <p:spPr>
          <a:xfrm>
            <a:off x="838200" y="1055712"/>
            <a:ext cx="10515600" cy="5899270"/>
          </a:xfrm>
        </p:spPr>
        <p:txBody>
          <a:bodyPr>
            <a:normAutofit/>
          </a:bodyPr>
          <a:lstStyle/>
          <a:p>
            <a:r>
              <a:rPr lang="ja-JP" altLang="en-US"/>
              <a:t>プロキシサーバーの仕組み</a:t>
            </a:r>
            <a:endParaRPr lang="en-US" altLang="ja-JP"/>
          </a:p>
          <a:p>
            <a:pPr lvl="1"/>
            <a:r>
              <a:rPr lang="ja-JP" altLang="en-US"/>
              <a:t>アプリは</a:t>
            </a:r>
            <a:r>
              <a:rPr lang="ja-JP" altLang="en-US" u="sng"/>
              <a:t>絶対</a:t>
            </a:r>
            <a:r>
              <a:rPr lang="en-US" altLang="ja-JP" u="sng"/>
              <a:t> URI</a:t>
            </a:r>
            <a:r>
              <a:rPr lang="en-US" altLang="ja-JP"/>
              <a:t> </a:t>
            </a:r>
            <a:r>
              <a:rPr lang="ja-JP" altLang="en-US"/>
              <a:t>を指定しプロキシにリクエスト送信</a:t>
            </a:r>
            <a:endParaRPr lang="en-US" altLang="ja-JP"/>
          </a:p>
          <a:p>
            <a:pPr lvl="1"/>
            <a:r>
              <a:rPr lang="ja-JP" altLang="en-US"/>
              <a:t>プロキシは</a:t>
            </a:r>
            <a:r>
              <a:rPr lang="en-US" altLang="ja-JP"/>
              <a:t> URI </a:t>
            </a:r>
            <a:r>
              <a:rPr lang="ja-JP" altLang="en-US"/>
              <a:t>のホスト部分を用いてサーバーにリクエスト送信</a:t>
            </a:r>
            <a:endParaRPr lang="en-US" altLang="ja-JP"/>
          </a:p>
          <a:p>
            <a:pPr lvl="1"/>
            <a:endParaRPr lang="en-US" altLang="ja-JP"/>
          </a:p>
          <a:p>
            <a:pPr lvl="1"/>
            <a:endParaRPr lang="en-US" altLang="ja-JP"/>
          </a:p>
          <a:p>
            <a:r>
              <a:rPr lang="en-US" altLang="ja-JP"/>
              <a:t>HTTPS </a:t>
            </a:r>
            <a:r>
              <a:rPr lang="ja-JP" altLang="en-US"/>
              <a:t>の場合ペイロードは暗号化</a:t>
            </a:r>
            <a:r>
              <a:rPr lang="en-US" altLang="ja-JP"/>
              <a:t> (URI</a:t>
            </a:r>
            <a:r>
              <a:rPr lang="ja-JP" altLang="en-US"/>
              <a:t>が参照できない</a:t>
            </a:r>
            <a:r>
              <a:rPr lang="en-US" altLang="ja-JP"/>
              <a:t>)</a:t>
            </a:r>
          </a:p>
          <a:p>
            <a:pPr lvl="1"/>
            <a:r>
              <a:rPr lang="en-US" altLang="ja-JP"/>
              <a:t>HTTP1.1</a:t>
            </a:r>
            <a:r>
              <a:rPr lang="ja-JP" altLang="en-US"/>
              <a:t>以降導入された</a:t>
            </a:r>
            <a:r>
              <a:rPr lang="en-US" altLang="ja-JP"/>
              <a:t> HTTP CONNECT </a:t>
            </a:r>
            <a:r>
              <a:rPr lang="ja-JP" altLang="en-US"/>
              <a:t>メッセージを利用</a:t>
            </a:r>
            <a:endParaRPr lang="en-US" altLang="ja-JP"/>
          </a:p>
          <a:p>
            <a:pPr lvl="1"/>
            <a:endParaRPr lang="en-US" altLang="ja-JP"/>
          </a:p>
          <a:p>
            <a:endParaRPr lang="en-US" altLang="ja-JP"/>
          </a:p>
        </p:txBody>
      </p:sp>
      <p:sp>
        <p:nvSpPr>
          <p:cNvPr id="17" name="TextBox 16">
            <a:extLst>
              <a:ext uri="{FF2B5EF4-FFF2-40B4-BE49-F238E27FC236}">
                <a16:creationId xmlns:a16="http://schemas.microsoft.com/office/drawing/2014/main" id="{83D7241A-2A19-1740-99F3-56F2D76C7430}"/>
              </a:ext>
            </a:extLst>
          </p:cNvPr>
          <p:cNvSpPr txBox="1"/>
          <p:nvPr/>
        </p:nvSpPr>
        <p:spPr>
          <a:xfrm>
            <a:off x="1437337" y="2415616"/>
            <a:ext cx="2831224" cy="369332"/>
          </a:xfrm>
          <a:prstGeom prst="rect">
            <a:avLst/>
          </a:prstGeom>
          <a:noFill/>
        </p:spPr>
        <p:txBody>
          <a:bodyPr wrap="none" rtlCol="0">
            <a:spAutoFit/>
          </a:bodyPr>
          <a:lstStyle/>
          <a:p>
            <a:r>
              <a:rPr lang="en-US"/>
              <a:t>GET /image.jpg HTTP/1.1</a:t>
            </a:r>
            <a:endParaRPr lang="en-US" altLang="ja-JP"/>
          </a:p>
        </p:txBody>
      </p:sp>
      <p:sp>
        <p:nvSpPr>
          <p:cNvPr id="18" name="TextBox 17">
            <a:extLst>
              <a:ext uri="{FF2B5EF4-FFF2-40B4-BE49-F238E27FC236}">
                <a16:creationId xmlns:a16="http://schemas.microsoft.com/office/drawing/2014/main" id="{D80689F5-CDE3-2047-9F0D-833ADBF90498}"/>
              </a:ext>
            </a:extLst>
          </p:cNvPr>
          <p:cNvSpPr txBox="1"/>
          <p:nvPr/>
        </p:nvSpPr>
        <p:spPr>
          <a:xfrm>
            <a:off x="5839989" y="2415616"/>
            <a:ext cx="5320816" cy="369332"/>
          </a:xfrm>
          <a:prstGeom prst="rect">
            <a:avLst/>
          </a:prstGeom>
          <a:noFill/>
        </p:spPr>
        <p:txBody>
          <a:bodyPr wrap="none" rtlCol="0">
            <a:spAutoFit/>
          </a:bodyPr>
          <a:lstStyle/>
          <a:p>
            <a:r>
              <a:rPr lang="en-US"/>
              <a:t>GET </a:t>
            </a:r>
            <a:r>
              <a:rPr lang="en-US">
                <a:solidFill>
                  <a:schemeClr val="accent2"/>
                </a:solidFill>
              </a:rPr>
              <a:t>http://www.domain.com/image.jpg </a:t>
            </a:r>
            <a:r>
              <a:rPr lang="en-US"/>
              <a:t>HTTP/1.1</a:t>
            </a:r>
          </a:p>
        </p:txBody>
      </p:sp>
      <p:sp>
        <p:nvSpPr>
          <p:cNvPr id="19" name="TextBox 18">
            <a:extLst>
              <a:ext uri="{FF2B5EF4-FFF2-40B4-BE49-F238E27FC236}">
                <a16:creationId xmlns:a16="http://schemas.microsoft.com/office/drawing/2014/main" id="{17E176C9-BD93-1E47-9887-666F4269BB9D}"/>
              </a:ext>
            </a:extLst>
          </p:cNvPr>
          <p:cNvSpPr txBox="1"/>
          <p:nvPr/>
        </p:nvSpPr>
        <p:spPr>
          <a:xfrm>
            <a:off x="1350948" y="3824612"/>
            <a:ext cx="4719690" cy="369332"/>
          </a:xfrm>
          <a:prstGeom prst="rect">
            <a:avLst/>
          </a:prstGeom>
          <a:noFill/>
        </p:spPr>
        <p:txBody>
          <a:bodyPr wrap="none" rtlCol="0">
            <a:spAutoFit/>
          </a:bodyPr>
          <a:lstStyle/>
          <a:p>
            <a:r>
              <a:rPr lang="en-US"/>
              <a:t>CONNECT www.domain.com:443 HTTP/1.1</a:t>
            </a:r>
          </a:p>
        </p:txBody>
      </p:sp>
      <p:sp>
        <p:nvSpPr>
          <p:cNvPr id="20" name="TextBox 19">
            <a:extLst>
              <a:ext uri="{FF2B5EF4-FFF2-40B4-BE49-F238E27FC236}">
                <a16:creationId xmlns:a16="http://schemas.microsoft.com/office/drawing/2014/main" id="{FBFF40BB-F87D-6F4B-84FC-DAE2F3533BF8}"/>
              </a:ext>
            </a:extLst>
          </p:cNvPr>
          <p:cNvSpPr txBox="1"/>
          <p:nvPr/>
        </p:nvSpPr>
        <p:spPr>
          <a:xfrm>
            <a:off x="8120094" y="8585447"/>
            <a:ext cx="1723549" cy="276999"/>
          </a:xfrm>
          <a:prstGeom prst="rect">
            <a:avLst/>
          </a:prstGeom>
          <a:noFill/>
        </p:spPr>
        <p:txBody>
          <a:bodyPr wrap="none" rtlCol="0">
            <a:spAutoFit/>
          </a:bodyPr>
          <a:lstStyle/>
          <a:p>
            <a:r>
              <a:rPr lang="ja-JP" altLang="en-US" sz="1200"/>
              <a:t>キャプチャ結果を表示</a:t>
            </a:r>
            <a:endParaRPr lang="en-US" sz="1200"/>
          </a:p>
        </p:txBody>
      </p:sp>
      <p:sp>
        <p:nvSpPr>
          <p:cNvPr id="5" name="TextBox 4">
            <a:extLst>
              <a:ext uri="{FF2B5EF4-FFF2-40B4-BE49-F238E27FC236}">
                <a16:creationId xmlns:a16="http://schemas.microsoft.com/office/drawing/2014/main" id="{3F2EFF3C-2CD5-0B4F-A2E5-46408CD8E5CC}"/>
              </a:ext>
            </a:extLst>
          </p:cNvPr>
          <p:cNvSpPr txBox="1"/>
          <p:nvPr/>
        </p:nvSpPr>
        <p:spPr>
          <a:xfrm>
            <a:off x="914400" y="8122920"/>
            <a:ext cx="184731" cy="369332"/>
          </a:xfrm>
          <a:prstGeom prst="rect">
            <a:avLst/>
          </a:prstGeom>
          <a:noFill/>
        </p:spPr>
        <p:txBody>
          <a:bodyPr wrap="none" rtlCol="0">
            <a:spAutoFit/>
          </a:bodyPr>
          <a:lstStyle/>
          <a:p>
            <a:endParaRPr lang="en-US"/>
          </a:p>
        </p:txBody>
      </p:sp>
      <p:sp>
        <p:nvSpPr>
          <p:cNvPr id="7" name="Right Arrow 6">
            <a:extLst>
              <a:ext uri="{FF2B5EF4-FFF2-40B4-BE49-F238E27FC236}">
                <a16:creationId xmlns:a16="http://schemas.microsoft.com/office/drawing/2014/main" id="{382CFC9D-2632-FD45-A928-43F91A49B331}"/>
              </a:ext>
            </a:extLst>
          </p:cNvPr>
          <p:cNvSpPr/>
          <p:nvPr/>
        </p:nvSpPr>
        <p:spPr>
          <a:xfrm>
            <a:off x="4793694" y="2415616"/>
            <a:ext cx="838200"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950D4A-8FDF-D040-B107-76713AEB5AFA}"/>
              </a:ext>
            </a:extLst>
          </p:cNvPr>
          <p:cNvSpPr/>
          <p:nvPr/>
        </p:nvSpPr>
        <p:spPr>
          <a:xfrm>
            <a:off x="729435" y="4395366"/>
            <a:ext cx="1678899" cy="5473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クライアント</a:t>
            </a:r>
            <a:endParaRPr lang="en-US"/>
          </a:p>
        </p:txBody>
      </p:sp>
      <p:sp>
        <p:nvSpPr>
          <p:cNvPr id="21" name="Rectangle 20">
            <a:extLst>
              <a:ext uri="{FF2B5EF4-FFF2-40B4-BE49-F238E27FC236}">
                <a16:creationId xmlns:a16="http://schemas.microsoft.com/office/drawing/2014/main" id="{A9CA997F-486B-334B-A991-971DE4BEE806}"/>
              </a:ext>
            </a:extLst>
          </p:cNvPr>
          <p:cNvSpPr/>
          <p:nvPr/>
        </p:nvSpPr>
        <p:spPr>
          <a:xfrm>
            <a:off x="4391739" y="4365385"/>
            <a:ext cx="1678899" cy="5473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プロキシ</a:t>
            </a:r>
            <a:endParaRPr lang="en-US"/>
          </a:p>
        </p:txBody>
      </p:sp>
      <p:sp>
        <p:nvSpPr>
          <p:cNvPr id="22" name="Rectangle 21">
            <a:extLst>
              <a:ext uri="{FF2B5EF4-FFF2-40B4-BE49-F238E27FC236}">
                <a16:creationId xmlns:a16="http://schemas.microsoft.com/office/drawing/2014/main" id="{B3963524-E5A7-0C45-98E7-984F764E5FED}"/>
              </a:ext>
            </a:extLst>
          </p:cNvPr>
          <p:cNvSpPr/>
          <p:nvPr/>
        </p:nvSpPr>
        <p:spPr>
          <a:xfrm>
            <a:off x="7476441" y="4415413"/>
            <a:ext cx="1678899" cy="54734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サーバー</a:t>
            </a:r>
            <a:endParaRPr lang="en-US"/>
          </a:p>
        </p:txBody>
      </p:sp>
      <p:cxnSp>
        <p:nvCxnSpPr>
          <p:cNvPr id="13" name="Straight Connector 12">
            <a:extLst>
              <a:ext uri="{FF2B5EF4-FFF2-40B4-BE49-F238E27FC236}">
                <a16:creationId xmlns:a16="http://schemas.microsoft.com/office/drawing/2014/main" id="{E0668076-66E3-1645-B5B5-8825025F7A83}"/>
              </a:ext>
            </a:extLst>
          </p:cNvPr>
          <p:cNvCxnSpPr>
            <a:cxnSpLocks/>
            <a:stCxn id="10" idx="2"/>
          </p:cNvCxnSpPr>
          <p:nvPr/>
        </p:nvCxnSpPr>
        <p:spPr>
          <a:xfrm flipH="1">
            <a:off x="1568884" y="4942707"/>
            <a:ext cx="1" cy="1633671"/>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D6A320-48DD-1441-A660-7523EB127251}"/>
              </a:ext>
            </a:extLst>
          </p:cNvPr>
          <p:cNvCxnSpPr>
            <a:cxnSpLocks/>
          </p:cNvCxnSpPr>
          <p:nvPr/>
        </p:nvCxnSpPr>
        <p:spPr>
          <a:xfrm flipH="1">
            <a:off x="5231187" y="4911123"/>
            <a:ext cx="1" cy="1633671"/>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6C9571-9482-D642-AA7A-C0F21EC63BEF}"/>
              </a:ext>
            </a:extLst>
          </p:cNvPr>
          <p:cNvCxnSpPr>
            <a:cxnSpLocks/>
          </p:cNvCxnSpPr>
          <p:nvPr/>
        </p:nvCxnSpPr>
        <p:spPr>
          <a:xfrm flipH="1">
            <a:off x="8262406" y="4961151"/>
            <a:ext cx="1" cy="1633671"/>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62CCC5-1ACD-8D44-A226-438D503C606F}"/>
              </a:ext>
            </a:extLst>
          </p:cNvPr>
          <p:cNvCxnSpPr>
            <a:cxnSpLocks/>
          </p:cNvCxnSpPr>
          <p:nvPr/>
        </p:nvCxnSpPr>
        <p:spPr>
          <a:xfrm>
            <a:off x="1568886" y="5283984"/>
            <a:ext cx="3662299" cy="14027"/>
          </a:xfrm>
          <a:prstGeom prst="line">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17B3848-E5E8-484B-A10C-07AF4E928950}"/>
              </a:ext>
            </a:extLst>
          </p:cNvPr>
          <p:cNvSpPr txBox="1"/>
          <p:nvPr/>
        </p:nvSpPr>
        <p:spPr>
          <a:xfrm>
            <a:off x="2145352" y="4886447"/>
            <a:ext cx="2347117" cy="369332"/>
          </a:xfrm>
          <a:prstGeom prst="rect">
            <a:avLst/>
          </a:prstGeom>
          <a:noFill/>
        </p:spPr>
        <p:txBody>
          <a:bodyPr wrap="none" rtlCol="0">
            <a:spAutoFit/>
          </a:bodyPr>
          <a:lstStyle/>
          <a:p>
            <a:r>
              <a:rPr lang="en-US"/>
              <a:t>HTTP CONNECTION</a:t>
            </a:r>
          </a:p>
        </p:txBody>
      </p:sp>
      <p:sp>
        <p:nvSpPr>
          <p:cNvPr id="27" name="TextBox 26">
            <a:extLst>
              <a:ext uri="{FF2B5EF4-FFF2-40B4-BE49-F238E27FC236}">
                <a16:creationId xmlns:a16="http://schemas.microsoft.com/office/drawing/2014/main" id="{2F8D846A-1DD1-DF43-B2CC-E565D8B3CB48}"/>
              </a:ext>
            </a:extLst>
          </p:cNvPr>
          <p:cNvSpPr txBox="1"/>
          <p:nvPr/>
        </p:nvSpPr>
        <p:spPr>
          <a:xfrm>
            <a:off x="5656192" y="5099318"/>
            <a:ext cx="1620957" cy="369332"/>
          </a:xfrm>
          <a:prstGeom prst="rect">
            <a:avLst/>
          </a:prstGeom>
          <a:noFill/>
        </p:spPr>
        <p:txBody>
          <a:bodyPr wrap="none" rtlCol="0">
            <a:spAutoFit/>
          </a:bodyPr>
          <a:lstStyle/>
          <a:p>
            <a:r>
              <a:rPr lang="en-US"/>
              <a:t>TCP </a:t>
            </a:r>
            <a:r>
              <a:rPr lang="ja-JP" altLang="en-US"/>
              <a:t>接続要求</a:t>
            </a:r>
            <a:endParaRPr lang="en-US"/>
          </a:p>
        </p:txBody>
      </p:sp>
      <p:cxnSp>
        <p:nvCxnSpPr>
          <p:cNvPr id="28" name="Straight Connector 27">
            <a:extLst>
              <a:ext uri="{FF2B5EF4-FFF2-40B4-BE49-F238E27FC236}">
                <a16:creationId xmlns:a16="http://schemas.microsoft.com/office/drawing/2014/main" id="{492D47C4-D88A-154C-B6C9-E6DC5C71C906}"/>
              </a:ext>
            </a:extLst>
          </p:cNvPr>
          <p:cNvCxnSpPr>
            <a:cxnSpLocks/>
          </p:cNvCxnSpPr>
          <p:nvPr/>
        </p:nvCxnSpPr>
        <p:spPr>
          <a:xfrm>
            <a:off x="5231185" y="5541316"/>
            <a:ext cx="3005643" cy="0"/>
          </a:xfrm>
          <a:prstGeom prst="line">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9B2B03-A922-4F4E-9565-C74655D4FD31}"/>
              </a:ext>
            </a:extLst>
          </p:cNvPr>
          <p:cNvCxnSpPr>
            <a:cxnSpLocks/>
          </p:cNvCxnSpPr>
          <p:nvPr/>
        </p:nvCxnSpPr>
        <p:spPr>
          <a:xfrm flipH="1">
            <a:off x="1568885" y="5824409"/>
            <a:ext cx="3662300" cy="0"/>
          </a:xfrm>
          <a:prstGeom prst="line">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08BC9A8-6221-8A44-9975-729C87835AAE}"/>
              </a:ext>
            </a:extLst>
          </p:cNvPr>
          <p:cNvSpPr txBox="1"/>
          <p:nvPr/>
        </p:nvSpPr>
        <p:spPr>
          <a:xfrm>
            <a:off x="1770633" y="5441550"/>
            <a:ext cx="3276859" cy="369332"/>
          </a:xfrm>
          <a:prstGeom prst="rect">
            <a:avLst/>
          </a:prstGeom>
          <a:noFill/>
        </p:spPr>
        <p:txBody>
          <a:bodyPr wrap="none" rtlCol="0">
            <a:spAutoFit/>
          </a:bodyPr>
          <a:lstStyle/>
          <a:p>
            <a:r>
              <a:rPr lang="en-US"/>
              <a:t>HTTP Connection Established</a:t>
            </a:r>
          </a:p>
        </p:txBody>
      </p:sp>
      <p:cxnSp>
        <p:nvCxnSpPr>
          <p:cNvPr id="35" name="Straight Connector 34">
            <a:extLst>
              <a:ext uri="{FF2B5EF4-FFF2-40B4-BE49-F238E27FC236}">
                <a16:creationId xmlns:a16="http://schemas.microsoft.com/office/drawing/2014/main" id="{93060DBC-BF75-0143-9070-94DD4B4F1B7A}"/>
              </a:ext>
            </a:extLst>
          </p:cNvPr>
          <p:cNvCxnSpPr>
            <a:cxnSpLocks/>
          </p:cNvCxnSpPr>
          <p:nvPr/>
        </p:nvCxnSpPr>
        <p:spPr>
          <a:xfrm>
            <a:off x="1577912" y="6337541"/>
            <a:ext cx="3662299" cy="14027"/>
          </a:xfrm>
          <a:prstGeom prst="line">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CCBE9DF-343A-064E-AFDE-E8BBFE06F47E}"/>
              </a:ext>
            </a:extLst>
          </p:cNvPr>
          <p:cNvSpPr txBox="1"/>
          <p:nvPr/>
        </p:nvSpPr>
        <p:spPr>
          <a:xfrm>
            <a:off x="1828536" y="5954352"/>
            <a:ext cx="2933816" cy="369332"/>
          </a:xfrm>
          <a:prstGeom prst="rect">
            <a:avLst/>
          </a:prstGeom>
          <a:noFill/>
        </p:spPr>
        <p:txBody>
          <a:bodyPr wrap="none" rtlCol="0">
            <a:spAutoFit/>
          </a:bodyPr>
          <a:lstStyle/>
          <a:p>
            <a:r>
              <a:rPr lang="en-US"/>
              <a:t>HTTP/TLS </a:t>
            </a:r>
            <a:r>
              <a:rPr lang="ja-JP" altLang="en-US"/>
              <a:t>ハンドシェイク</a:t>
            </a:r>
            <a:endParaRPr lang="en-US"/>
          </a:p>
        </p:txBody>
      </p:sp>
      <p:cxnSp>
        <p:nvCxnSpPr>
          <p:cNvPr id="39" name="Straight Connector 38">
            <a:extLst>
              <a:ext uri="{FF2B5EF4-FFF2-40B4-BE49-F238E27FC236}">
                <a16:creationId xmlns:a16="http://schemas.microsoft.com/office/drawing/2014/main" id="{E32B4A87-D02A-C04B-A090-E86651FFF1C6}"/>
              </a:ext>
            </a:extLst>
          </p:cNvPr>
          <p:cNvCxnSpPr>
            <a:cxnSpLocks/>
          </p:cNvCxnSpPr>
          <p:nvPr/>
        </p:nvCxnSpPr>
        <p:spPr>
          <a:xfrm>
            <a:off x="5284669" y="6489286"/>
            <a:ext cx="2952159" cy="0"/>
          </a:xfrm>
          <a:prstGeom prst="line">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98DE0ED-64DD-1042-9B5F-01F461DF32BA}"/>
              </a:ext>
            </a:extLst>
          </p:cNvPr>
          <p:cNvSpPr txBox="1"/>
          <p:nvPr/>
        </p:nvSpPr>
        <p:spPr>
          <a:xfrm>
            <a:off x="5303012" y="6012992"/>
            <a:ext cx="2933816" cy="369332"/>
          </a:xfrm>
          <a:prstGeom prst="rect">
            <a:avLst/>
          </a:prstGeom>
          <a:noFill/>
        </p:spPr>
        <p:txBody>
          <a:bodyPr wrap="none" rtlCol="0">
            <a:spAutoFit/>
          </a:bodyPr>
          <a:lstStyle/>
          <a:p>
            <a:r>
              <a:rPr lang="en-US"/>
              <a:t>HTTP/TLS </a:t>
            </a:r>
            <a:r>
              <a:rPr lang="ja-JP" altLang="en-US"/>
              <a:t>ハンドシェイク</a:t>
            </a:r>
            <a:endParaRPr lang="en-US"/>
          </a:p>
        </p:txBody>
      </p:sp>
      <p:cxnSp>
        <p:nvCxnSpPr>
          <p:cNvPr id="42" name="Straight Connector 41">
            <a:extLst>
              <a:ext uri="{FF2B5EF4-FFF2-40B4-BE49-F238E27FC236}">
                <a16:creationId xmlns:a16="http://schemas.microsoft.com/office/drawing/2014/main" id="{D84AD4DE-46ED-4141-BBBF-6EDFB0B55F7A}"/>
              </a:ext>
            </a:extLst>
          </p:cNvPr>
          <p:cNvCxnSpPr>
            <a:cxnSpLocks/>
          </p:cNvCxnSpPr>
          <p:nvPr/>
        </p:nvCxnSpPr>
        <p:spPr>
          <a:xfrm>
            <a:off x="729435" y="5954352"/>
            <a:ext cx="9980377"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1402F75-14C3-7F42-9DBE-95857D029E9A}"/>
              </a:ext>
            </a:extLst>
          </p:cNvPr>
          <p:cNvSpPr txBox="1"/>
          <p:nvPr/>
        </p:nvSpPr>
        <p:spPr>
          <a:xfrm>
            <a:off x="8315890" y="6028402"/>
            <a:ext cx="3919663" cy="646331"/>
          </a:xfrm>
          <a:prstGeom prst="rect">
            <a:avLst/>
          </a:prstGeom>
          <a:noFill/>
        </p:spPr>
        <p:txBody>
          <a:bodyPr wrap="none" rtlCol="0">
            <a:spAutoFit/>
          </a:bodyPr>
          <a:lstStyle/>
          <a:p>
            <a:r>
              <a:rPr lang="ja-JP" altLang="en-US"/>
              <a:t>ここ以降は</a:t>
            </a:r>
            <a:r>
              <a:rPr lang="en-US" altLang="ja-JP"/>
              <a:t>IP/TCP</a:t>
            </a:r>
            <a:r>
              <a:rPr lang="ja-JP" altLang="en-US"/>
              <a:t>ヘッダのみを変更</a:t>
            </a:r>
            <a:endParaRPr lang="en-US" altLang="ja-JP"/>
          </a:p>
          <a:p>
            <a:r>
              <a:rPr lang="en-US"/>
              <a:t>HTTP/TLS</a:t>
            </a:r>
            <a:r>
              <a:rPr lang="ja-JP" altLang="en-US"/>
              <a:t>はトンネリング</a:t>
            </a:r>
            <a:endParaRPr lang="en-US"/>
          </a:p>
        </p:txBody>
      </p:sp>
      <p:sp>
        <p:nvSpPr>
          <p:cNvPr id="30" name="TextBox 29">
            <a:extLst>
              <a:ext uri="{FF2B5EF4-FFF2-40B4-BE49-F238E27FC236}">
                <a16:creationId xmlns:a16="http://schemas.microsoft.com/office/drawing/2014/main" id="{C674074B-2C5E-4949-9877-92753A7A37E3}"/>
              </a:ext>
            </a:extLst>
          </p:cNvPr>
          <p:cNvSpPr txBox="1"/>
          <p:nvPr/>
        </p:nvSpPr>
        <p:spPr>
          <a:xfrm>
            <a:off x="6920245" y="3826359"/>
            <a:ext cx="4123245" cy="369332"/>
          </a:xfrm>
          <a:prstGeom prst="rect">
            <a:avLst/>
          </a:prstGeom>
          <a:noFill/>
        </p:spPr>
        <p:txBody>
          <a:bodyPr wrap="none" rtlCol="0">
            <a:spAutoFit/>
          </a:bodyPr>
          <a:lstStyle/>
          <a:p>
            <a:r>
              <a:rPr lang="en-US"/>
              <a:t>HTTP/1.1 200 Connection Established</a:t>
            </a:r>
          </a:p>
        </p:txBody>
      </p:sp>
    </p:spTree>
    <p:extLst>
      <p:ext uri="{BB962C8B-B14F-4D97-AF65-F5344CB8AC3E}">
        <p14:creationId xmlns:p14="http://schemas.microsoft.com/office/powerpoint/2010/main" val="310754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9E7-BA46-2A4B-991C-A6FB99E8DF8A}"/>
              </a:ext>
            </a:extLst>
          </p:cNvPr>
          <p:cNvSpPr>
            <a:spLocks noGrp="1"/>
          </p:cNvSpPr>
          <p:nvPr>
            <p:ph type="title"/>
          </p:nvPr>
        </p:nvSpPr>
        <p:spPr/>
        <p:txBody>
          <a:bodyPr>
            <a:normAutofit/>
          </a:bodyPr>
          <a:lstStyle/>
          <a:p>
            <a:r>
              <a:rPr lang="ja-JP" altLang="en-US"/>
              <a:t>アクティブキャプチャ｜</a:t>
            </a:r>
            <a:r>
              <a:rPr lang="en-US" altLang="ja-JP"/>
              <a:t>HTTP Proxy</a:t>
            </a:r>
            <a:endParaRPr lang="en-US" sz="3100"/>
          </a:p>
        </p:txBody>
      </p:sp>
      <p:sp>
        <p:nvSpPr>
          <p:cNvPr id="3" name="Slide Number Placeholder 2">
            <a:extLst>
              <a:ext uri="{FF2B5EF4-FFF2-40B4-BE49-F238E27FC236}">
                <a16:creationId xmlns:a16="http://schemas.microsoft.com/office/drawing/2014/main" id="{7A2FB41B-EE08-D84A-8D91-50A21D0ABB56}"/>
              </a:ext>
            </a:extLst>
          </p:cNvPr>
          <p:cNvSpPr>
            <a:spLocks noGrp="1"/>
          </p:cNvSpPr>
          <p:nvPr>
            <p:ph type="sldNum" sz="quarter" idx="12"/>
          </p:nvPr>
        </p:nvSpPr>
        <p:spPr/>
        <p:txBody>
          <a:bodyPr/>
          <a:lstStyle/>
          <a:p>
            <a:fld id="{58BE248D-CE12-974A-8253-491545BF141D}" type="slidenum">
              <a:rPr lang="en-US"/>
              <a:t>18</a:t>
            </a:fld>
            <a:endParaRPr lang="en-US"/>
          </a:p>
        </p:txBody>
      </p:sp>
      <p:sp>
        <p:nvSpPr>
          <p:cNvPr id="4" name="Content Placeholder 3">
            <a:extLst>
              <a:ext uri="{FF2B5EF4-FFF2-40B4-BE49-F238E27FC236}">
                <a16:creationId xmlns:a16="http://schemas.microsoft.com/office/drawing/2014/main" id="{2F93DB61-EA69-1548-8821-D11F810938D6}"/>
              </a:ext>
            </a:extLst>
          </p:cNvPr>
          <p:cNvSpPr>
            <a:spLocks noGrp="1"/>
          </p:cNvSpPr>
          <p:nvPr>
            <p:ph sz="half" idx="1"/>
          </p:nvPr>
        </p:nvSpPr>
        <p:spPr>
          <a:xfrm>
            <a:off x="838200" y="1055712"/>
            <a:ext cx="10515600" cy="5899270"/>
          </a:xfrm>
        </p:spPr>
        <p:txBody>
          <a:bodyPr>
            <a:normAutofit/>
          </a:bodyPr>
          <a:lstStyle/>
          <a:p>
            <a:r>
              <a:rPr lang="ja-JP" altLang="en-US"/>
              <a:t>プロキシサーバーの作成</a:t>
            </a:r>
            <a:endParaRPr lang="en-US" altLang="ja-JP"/>
          </a:p>
          <a:p>
            <a:pPr lvl="1"/>
            <a:r>
              <a:rPr lang="en-US" altLang="ja-JP"/>
              <a:t>Canape </a:t>
            </a:r>
            <a:r>
              <a:rPr lang="ja-JP" altLang="en-US"/>
              <a:t>ライブラリを利用</a:t>
            </a:r>
            <a:endParaRPr lang="en-US" altLang="ja-JP"/>
          </a:p>
          <a:p>
            <a:pPr lvl="1"/>
            <a:r>
              <a:rPr lang="ja-JP" altLang="en-US"/>
              <a:t>プロキシサーバーのローカルポートのみ指定</a:t>
            </a:r>
            <a:endParaRPr lang="en-US" altLang="ja-JP"/>
          </a:p>
          <a:p>
            <a:r>
              <a:rPr lang="ja-JP" altLang="en-US"/>
              <a:t>リダイレクト方法</a:t>
            </a:r>
            <a:endParaRPr lang="en-US" altLang="ja-JP"/>
          </a:p>
          <a:p>
            <a:pPr lvl="1"/>
            <a:r>
              <a:rPr lang="en-US" altLang="ja-JP"/>
              <a:t>HTTP</a:t>
            </a:r>
            <a:r>
              <a:rPr lang="ja-JP" altLang="en-US"/>
              <a:t>を用いるアプリケーションは</a:t>
            </a:r>
            <a:br>
              <a:rPr lang="en-US" altLang="ja-JP"/>
            </a:br>
            <a:r>
              <a:rPr lang="ja-JP" altLang="en-US"/>
              <a:t>プロキシ設定を持つ</a:t>
            </a:r>
            <a:endParaRPr lang="en-US" altLang="ja-JP"/>
          </a:p>
          <a:p>
            <a:pPr lvl="1"/>
            <a:r>
              <a:rPr lang="ja-JP" altLang="en-US"/>
              <a:t>ブラウザ</a:t>
            </a:r>
            <a:r>
              <a:rPr lang="en-US" altLang="ja-JP"/>
              <a:t>, OS </a:t>
            </a:r>
            <a:r>
              <a:rPr lang="ja-JP" altLang="en-US"/>
              <a:t>以外にコマンドラインツールも</a:t>
            </a:r>
            <a:br>
              <a:rPr lang="en-US" altLang="ja-JP"/>
            </a:br>
            <a:r>
              <a:rPr lang="ja-JP" altLang="en-US"/>
              <a:t>環境変数による設定が可能</a:t>
            </a:r>
            <a:endParaRPr lang="en-US" altLang="ja-JP"/>
          </a:p>
          <a:p>
            <a:pPr lvl="2"/>
            <a:r>
              <a:rPr lang="en-US" altLang="ja-JP"/>
              <a:t>e.g., curl, wget, apt</a:t>
            </a:r>
          </a:p>
          <a:p>
            <a:pPr marL="0" indent="0">
              <a:buNone/>
            </a:pPr>
            <a:endParaRPr lang="en-US" altLang="ja-JP"/>
          </a:p>
          <a:p>
            <a:r>
              <a:rPr lang="ja-JP" altLang="en-US"/>
              <a:t>完全な</a:t>
            </a:r>
            <a:r>
              <a:rPr lang="en-US" altLang="ja-JP"/>
              <a:t>HTTP</a:t>
            </a:r>
            <a:r>
              <a:rPr lang="ja-JP" altLang="en-US"/>
              <a:t>パーサーを実装する必要があるためプロキシの作成は複雑</a:t>
            </a:r>
            <a:endParaRPr lang="en-US" altLang="ja-JP"/>
          </a:p>
          <a:p>
            <a:r>
              <a:rPr lang="en-US" altLang="ja-JP"/>
              <a:t>HTTP </a:t>
            </a:r>
            <a:r>
              <a:rPr lang="ja-JP" altLang="en-US"/>
              <a:t>プロキシはアウトバウンドトラフィックに対するプロキシ</a:t>
            </a:r>
            <a:endParaRPr lang="en-US" altLang="ja-JP"/>
          </a:p>
          <a:p>
            <a:pPr lvl="1"/>
            <a:r>
              <a:rPr lang="ja-JP" altLang="en-US"/>
              <a:t>代わりにサーバーに問い合わせてくれる</a:t>
            </a:r>
            <a:endParaRPr lang="en-US" altLang="ja-JP"/>
          </a:p>
        </p:txBody>
      </p:sp>
      <p:sp>
        <p:nvSpPr>
          <p:cNvPr id="20" name="TextBox 19">
            <a:extLst>
              <a:ext uri="{FF2B5EF4-FFF2-40B4-BE49-F238E27FC236}">
                <a16:creationId xmlns:a16="http://schemas.microsoft.com/office/drawing/2014/main" id="{FBFF40BB-F87D-6F4B-84FC-DAE2F3533BF8}"/>
              </a:ext>
            </a:extLst>
          </p:cNvPr>
          <p:cNvSpPr txBox="1"/>
          <p:nvPr/>
        </p:nvSpPr>
        <p:spPr>
          <a:xfrm>
            <a:off x="8120094" y="8585447"/>
            <a:ext cx="1723549" cy="276999"/>
          </a:xfrm>
          <a:prstGeom prst="rect">
            <a:avLst/>
          </a:prstGeom>
          <a:noFill/>
        </p:spPr>
        <p:txBody>
          <a:bodyPr wrap="none" rtlCol="0">
            <a:spAutoFit/>
          </a:bodyPr>
          <a:lstStyle/>
          <a:p>
            <a:r>
              <a:rPr lang="ja-JP" altLang="en-US" sz="1200"/>
              <a:t>キャプチャ結果を表示</a:t>
            </a:r>
            <a:endParaRPr lang="en-US" sz="1200"/>
          </a:p>
        </p:txBody>
      </p:sp>
      <p:sp>
        <p:nvSpPr>
          <p:cNvPr id="5" name="TextBox 4">
            <a:extLst>
              <a:ext uri="{FF2B5EF4-FFF2-40B4-BE49-F238E27FC236}">
                <a16:creationId xmlns:a16="http://schemas.microsoft.com/office/drawing/2014/main" id="{3F2EFF3C-2CD5-0B4F-A2E5-46408CD8E5CC}"/>
              </a:ext>
            </a:extLst>
          </p:cNvPr>
          <p:cNvSpPr txBox="1"/>
          <p:nvPr/>
        </p:nvSpPr>
        <p:spPr>
          <a:xfrm>
            <a:off x="914400" y="8122920"/>
            <a:ext cx="184731" cy="369332"/>
          </a:xfrm>
          <a:prstGeom prst="rect">
            <a:avLst/>
          </a:prstGeom>
          <a:noFill/>
        </p:spPr>
        <p:txBody>
          <a:bodyPr wrap="none" rtlCol="0">
            <a:spAutoFit/>
          </a:bodyPr>
          <a:lstStyle/>
          <a:p>
            <a:endParaRPr lang="en-US"/>
          </a:p>
        </p:txBody>
      </p:sp>
      <p:pic>
        <p:nvPicPr>
          <p:cNvPr id="50" name="Picture 49">
            <a:extLst>
              <a:ext uri="{FF2B5EF4-FFF2-40B4-BE49-F238E27FC236}">
                <a16:creationId xmlns:a16="http://schemas.microsoft.com/office/drawing/2014/main" id="{8C42252D-7D83-474E-9C73-9FDF1A4CD329}"/>
              </a:ext>
            </a:extLst>
          </p:cNvPr>
          <p:cNvPicPr>
            <a:picLocks noChangeAspect="1"/>
          </p:cNvPicPr>
          <p:nvPr/>
        </p:nvPicPr>
        <p:blipFill rotWithShape="1">
          <a:blip r:embed="rId3"/>
          <a:srcRect r="41050"/>
          <a:stretch/>
        </p:blipFill>
        <p:spPr>
          <a:xfrm>
            <a:off x="6929152" y="911738"/>
            <a:ext cx="4424648" cy="4127500"/>
          </a:xfrm>
          <a:prstGeom prst="rect">
            <a:avLst/>
          </a:prstGeom>
        </p:spPr>
      </p:pic>
    </p:spTree>
    <p:extLst>
      <p:ext uri="{BB962C8B-B14F-4D97-AF65-F5344CB8AC3E}">
        <p14:creationId xmlns:p14="http://schemas.microsoft.com/office/powerpoint/2010/main" val="3637310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89E7-BA46-2A4B-991C-A6FB99E8DF8A}"/>
              </a:ext>
            </a:extLst>
          </p:cNvPr>
          <p:cNvSpPr>
            <a:spLocks noGrp="1"/>
          </p:cNvSpPr>
          <p:nvPr>
            <p:ph type="title"/>
          </p:nvPr>
        </p:nvSpPr>
        <p:spPr/>
        <p:txBody>
          <a:bodyPr>
            <a:normAutofit/>
          </a:bodyPr>
          <a:lstStyle/>
          <a:p>
            <a:r>
              <a:rPr lang="ja-JP" altLang="en-US"/>
              <a:t>アクティブキャプチャ｜</a:t>
            </a:r>
            <a:r>
              <a:rPr lang="en-US" altLang="ja-JP" sz="3600"/>
              <a:t>Reverse HTTP Proxy</a:t>
            </a:r>
            <a:endParaRPr lang="en-US" sz="3600"/>
          </a:p>
        </p:txBody>
      </p:sp>
      <p:sp>
        <p:nvSpPr>
          <p:cNvPr id="3" name="Slide Number Placeholder 2">
            <a:extLst>
              <a:ext uri="{FF2B5EF4-FFF2-40B4-BE49-F238E27FC236}">
                <a16:creationId xmlns:a16="http://schemas.microsoft.com/office/drawing/2014/main" id="{7A2FB41B-EE08-D84A-8D91-50A21D0ABB56}"/>
              </a:ext>
            </a:extLst>
          </p:cNvPr>
          <p:cNvSpPr>
            <a:spLocks noGrp="1"/>
          </p:cNvSpPr>
          <p:nvPr>
            <p:ph type="sldNum" sz="quarter" idx="12"/>
          </p:nvPr>
        </p:nvSpPr>
        <p:spPr/>
        <p:txBody>
          <a:bodyPr/>
          <a:lstStyle/>
          <a:p>
            <a:fld id="{58BE248D-CE12-974A-8253-491545BF141D}" type="slidenum">
              <a:rPr lang="en-US"/>
              <a:t>19</a:t>
            </a:fld>
            <a:endParaRPr lang="en-US"/>
          </a:p>
        </p:txBody>
      </p:sp>
      <p:sp>
        <p:nvSpPr>
          <p:cNvPr id="4" name="Content Placeholder 3">
            <a:extLst>
              <a:ext uri="{FF2B5EF4-FFF2-40B4-BE49-F238E27FC236}">
                <a16:creationId xmlns:a16="http://schemas.microsoft.com/office/drawing/2014/main" id="{2F93DB61-EA69-1548-8821-D11F810938D6}"/>
              </a:ext>
            </a:extLst>
          </p:cNvPr>
          <p:cNvSpPr>
            <a:spLocks noGrp="1"/>
          </p:cNvSpPr>
          <p:nvPr>
            <p:ph sz="half" idx="1"/>
          </p:nvPr>
        </p:nvSpPr>
        <p:spPr>
          <a:xfrm>
            <a:off x="838200" y="1055712"/>
            <a:ext cx="10515600" cy="5899270"/>
          </a:xfrm>
        </p:spPr>
        <p:txBody>
          <a:bodyPr>
            <a:normAutofit/>
          </a:bodyPr>
          <a:lstStyle/>
          <a:p>
            <a:r>
              <a:rPr lang="ja-JP" altLang="en-US"/>
              <a:t>特定のサーバへの要求を経由するように設定されたプロキシ</a:t>
            </a:r>
            <a:endParaRPr lang="en-US" altLang="ja-JP"/>
          </a:p>
          <a:p>
            <a:pPr lvl="1"/>
            <a:r>
              <a:rPr lang="ja-JP" altLang="en-US"/>
              <a:t>インバウンドトラフィックに対するプロキシ</a:t>
            </a:r>
            <a:endParaRPr lang="en-US" altLang="ja-JP"/>
          </a:p>
          <a:p>
            <a:pPr lvl="1"/>
            <a:r>
              <a:rPr lang="ja-JP" altLang="en-US"/>
              <a:t>ロードバランシング</a:t>
            </a:r>
            <a:r>
              <a:rPr lang="en-US" altLang="ja-JP"/>
              <a:t>, </a:t>
            </a:r>
            <a:r>
              <a:rPr lang="ja-JP" altLang="en-US"/>
              <a:t>セキュリティ上の理由</a:t>
            </a:r>
            <a:r>
              <a:rPr lang="en-US" altLang="ja-JP"/>
              <a:t> (</a:t>
            </a:r>
            <a:r>
              <a:rPr lang="ja-JP" altLang="en-US"/>
              <a:t>サーバーを直接公開しない</a:t>
            </a:r>
            <a:r>
              <a:rPr lang="en-US" altLang="ja-JP"/>
              <a:t>) </a:t>
            </a:r>
            <a:r>
              <a:rPr lang="ja-JP" altLang="en-US"/>
              <a:t>で利用</a:t>
            </a:r>
            <a:endParaRPr lang="en-US" altLang="ja-JP"/>
          </a:p>
          <a:p>
            <a:r>
              <a:rPr lang="en-US" altLang="ja-JP"/>
              <a:t>HTTP </a:t>
            </a:r>
            <a:r>
              <a:rPr lang="ja-JP" altLang="en-US"/>
              <a:t>ヘッダのホスト名を利用</a:t>
            </a:r>
            <a:endParaRPr lang="en-US" altLang="ja-JP"/>
          </a:p>
          <a:p>
            <a:endParaRPr lang="en-US" altLang="ja-JP"/>
          </a:p>
          <a:p>
            <a:endParaRPr lang="en-US" altLang="ja-JP"/>
          </a:p>
          <a:p>
            <a:endParaRPr lang="en-US" altLang="ja-JP"/>
          </a:p>
          <a:p>
            <a:endParaRPr lang="en-US" altLang="ja-JP"/>
          </a:p>
          <a:p>
            <a:r>
              <a:rPr lang="ja-JP" altLang="en-US"/>
              <a:t>リダイレクト方法</a:t>
            </a:r>
            <a:endParaRPr lang="en-US" altLang="ja-JP"/>
          </a:p>
          <a:p>
            <a:pPr lvl="1"/>
            <a:r>
              <a:rPr lang="ja-JP" altLang="en-US"/>
              <a:t>クライアントの</a:t>
            </a:r>
            <a:r>
              <a:rPr lang="en-US" altLang="ja-JP"/>
              <a:t> hosts</a:t>
            </a:r>
            <a:r>
              <a:rPr lang="ja-JP" altLang="en-US"/>
              <a:t> ファイルの変更</a:t>
            </a:r>
            <a:endParaRPr lang="en-US" altLang="ja-JP"/>
          </a:p>
          <a:p>
            <a:pPr lvl="1"/>
            <a:r>
              <a:rPr lang="en-US" altLang="ja-JP"/>
              <a:t>DNS </a:t>
            </a:r>
            <a:r>
              <a:rPr lang="ja-JP" altLang="en-US"/>
              <a:t>サーバーを構築</a:t>
            </a:r>
            <a:endParaRPr lang="en-US" altLang="ja-JP"/>
          </a:p>
          <a:p>
            <a:pPr lvl="2"/>
            <a:r>
              <a:rPr lang="ja-JP" altLang="en-US"/>
              <a:t>ホスト名から引かれる</a:t>
            </a:r>
            <a:r>
              <a:rPr lang="en-US" altLang="ja-JP"/>
              <a:t> IP </a:t>
            </a:r>
            <a:r>
              <a:rPr lang="ja-JP" altLang="en-US"/>
              <a:t>アドレスをプロキシに設定</a:t>
            </a:r>
            <a:endParaRPr lang="en-US" altLang="ja-JP"/>
          </a:p>
          <a:p>
            <a:pPr lvl="2"/>
            <a:r>
              <a:rPr lang="en-US" altLang="ja-JP"/>
              <a:t>Canape </a:t>
            </a:r>
            <a:r>
              <a:rPr lang="ja-JP" altLang="en-US"/>
              <a:t>を用いて</a:t>
            </a:r>
            <a:r>
              <a:rPr lang="en-US" altLang="ja-JP"/>
              <a:t> DNS </a:t>
            </a:r>
            <a:r>
              <a:rPr lang="ja-JP" altLang="en-US"/>
              <a:t>サーバーを構築</a:t>
            </a:r>
            <a:endParaRPr lang="en-US" altLang="ja-JP"/>
          </a:p>
          <a:p>
            <a:endParaRPr lang="en-US" altLang="ja-JP"/>
          </a:p>
          <a:p>
            <a:endParaRPr lang="en-US" altLang="ja-JP"/>
          </a:p>
        </p:txBody>
      </p:sp>
      <p:sp>
        <p:nvSpPr>
          <p:cNvPr id="20" name="TextBox 19">
            <a:extLst>
              <a:ext uri="{FF2B5EF4-FFF2-40B4-BE49-F238E27FC236}">
                <a16:creationId xmlns:a16="http://schemas.microsoft.com/office/drawing/2014/main" id="{FBFF40BB-F87D-6F4B-84FC-DAE2F3533BF8}"/>
              </a:ext>
            </a:extLst>
          </p:cNvPr>
          <p:cNvSpPr txBox="1"/>
          <p:nvPr/>
        </p:nvSpPr>
        <p:spPr>
          <a:xfrm>
            <a:off x="8120094" y="8585447"/>
            <a:ext cx="1723549" cy="276999"/>
          </a:xfrm>
          <a:prstGeom prst="rect">
            <a:avLst/>
          </a:prstGeom>
          <a:noFill/>
        </p:spPr>
        <p:txBody>
          <a:bodyPr wrap="none" rtlCol="0">
            <a:spAutoFit/>
          </a:bodyPr>
          <a:lstStyle/>
          <a:p>
            <a:r>
              <a:rPr lang="ja-JP" altLang="en-US" sz="1200"/>
              <a:t>キャプチャ結果を表示</a:t>
            </a:r>
            <a:endParaRPr lang="en-US" sz="1200"/>
          </a:p>
        </p:txBody>
      </p:sp>
      <p:sp>
        <p:nvSpPr>
          <p:cNvPr id="5" name="TextBox 4">
            <a:extLst>
              <a:ext uri="{FF2B5EF4-FFF2-40B4-BE49-F238E27FC236}">
                <a16:creationId xmlns:a16="http://schemas.microsoft.com/office/drawing/2014/main" id="{3F2EFF3C-2CD5-0B4F-A2E5-46408CD8E5CC}"/>
              </a:ext>
            </a:extLst>
          </p:cNvPr>
          <p:cNvSpPr txBox="1"/>
          <p:nvPr/>
        </p:nvSpPr>
        <p:spPr>
          <a:xfrm>
            <a:off x="914400" y="8122920"/>
            <a:ext cx="184731" cy="369332"/>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EF0FDBC8-0BED-6148-8EFA-267081333AC7}"/>
              </a:ext>
            </a:extLst>
          </p:cNvPr>
          <p:cNvPicPr>
            <a:picLocks noChangeAspect="1"/>
          </p:cNvPicPr>
          <p:nvPr/>
        </p:nvPicPr>
        <p:blipFill>
          <a:blip r:embed="rId3"/>
          <a:stretch>
            <a:fillRect/>
          </a:stretch>
        </p:blipFill>
        <p:spPr>
          <a:xfrm>
            <a:off x="1263650" y="2886992"/>
            <a:ext cx="9664700" cy="1752600"/>
          </a:xfrm>
          <a:prstGeom prst="rect">
            <a:avLst/>
          </a:prstGeom>
        </p:spPr>
      </p:pic>
    </p:spTree>
    <p:extLst>
      <p:ext uri="{BB962C8B-B14F-4D97-AF65-F5344CB8AC3E}">
        <p14:creationId xmlns:p14="http://schemas.microsoft.com/office/powerpoint/2010/main" val="32948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BB77-7194-5E41-A8AA-4629CB1770C6}"/>
              </a:ext>
            </a:extLst>
          </p:cNvPr>
          <p:cNvSpPr>
            <a:spLocks noGrp="1"/>
          </p:cNvSpPr>
          <p:nvPr>
            <p:ph type="title"/>
          </p:nvPr>
        </p:nvSpPr>
        <p:spPr>
          <a:xfrm>
            <a:off x="838200" y="3"/>
            <a:ext cx="10515600" cy="911735"/>
          </a:xfrm>
        </p:spPr>
        <p:txBody>
          <a:bodyPr/>
          <a:lstStyle/>
          <a:p>
            <a:r>
              <a:rPr lang="ja-JP" altLang="en-US"/>
              <a:t>なぜ最初にキャプチャをやるのか</a:t>
            </a:r>
            <a:endParaRPr lang="en-US"/>
          </a:p>
        </p:txBody>
      </p:sp>
      <p:sp>
        <p:nvSpPr>
          <p:cNvPr id="3" name="Slide Number Placeholder 2">
            <a:extLst>
              <a:ext uri="{FF2B5EF4-FFF2-40B4-BE49-F238E27FC236}">
                <a16:creationId xmlns:a16="http://schemas.microsoft.com/office/drawing/2014/main" id="{F658050F-485D-1246-BE41-95E3135BC2CD}"/>
              </a:ext>
            </a:extLst>
          </p:cNvPr>
          <p:cNvSpPr>
            <a:spLocks noGrp="1"/>
          </p:cNvSpPr>
          <p:nvPr>
            <p:ph type="sldNum" sz="quarter" idx="12"/>
          </p:nvPr>
        </p:nvSpPr>
        <p:spPr/>
        <p:txBody>
          <a:bodyPr/>
          <a:lstStyle/>
          <a:p>
            <a:fld id="{58BE248D-CE12-974A-8253-491545BF141D}" type="slidenum">
              <a:rPr lang="en-US"/>
              <a:t>2</a:t>
            </a:fld>
            <a:endParaRPr lang="en-US"/>
          </a:p>
        </p:txBody>
      </p:sp>
      <p:sp>
        <p:nvSpPr>
          <p:cNvPr id="4" name="Content Placeholder 3">
            <a:extLst>
              <a:ext uri="{FF2B5EF4-FFF2-40B4-BE49-F238E27FC236}">
                <a16:creationId xmlns:a16="http://schemas.microsoft.com/office/drawing/2014/main" id="{34FA567F-74F1-A142-8A0C-C139606C0D75}"/>
              </a:ext>
            </a:extLst>
          </p:cNvPr>
          <p:cNvSpPr>
            <a:spLocks noGrp="1"/>
          </p:cNvSpPr>
          <p:nvPr>
            <p:ph sz="half" idx="1"/>
          </p:nvPr>
        </p:nvSpPr>
        <p:spPr/>
        <p:txBody>
          <a:bodyPr>
            <a:normAutofit lnSpcReduction="10000"/>
          </a:bodyPr>
          <a:lstStyle/>
          <a:p>
            <a:pPr>
              <a:lnSpc>
                <a:spcPct val="160000"/>
              </a:lnSpc>
            </a:pPr>
            <a:r>
              <a:rPr lang="ja-JP" altLang="en-US"/>
              <a:t>ネットワークを通した攻撃から保護までの流れ</a:t>
            </a:r>
            <a:endParaRPr lang="en-US" altLang="ja-JP"/>
          </a:p>
          <a:p>
            <a:pPr marL="914400" lvl="1" indent="-457200">
              <a:lnSpc>
                <a:spcPct val="160000"/>
              </a:lnSpc>
              <a:buFont typeface="+mj-lt"/>
              <a:buAutoNum type="arabicPeriod"/>
            </a:pPr>
            <a:r>
              <a:rPr lang="ja-JP" altLang="en-US">
                <a:solidFill>
                  <a:schemeClr val="accent2"/>
                </a:solidFill>
              </a:rPr>
              <a:t>トラフィックキャプチャ</a:t>
            </a:r>
            <a:endParaRPr lang="en-US" altLang="ja-JP">
              <a:solidFill>
                <a:schemeClr val="accent2"/>
              </a:solidFill>
            </a:endParaRPr>
          </a:p>
          <a:p>
            <a:pPr marL="914400" lvl="1" indent="-457200">
              <a:lnSpc>
                <a:spcPct val="160000"/>
              </a:lnSpc>
              <a:buFont typeface="+mj-lt"/>
              <a:buAutoNum type="arabicPeriod"/>
            </a:pPr>
            <a:r>
              <a:rPr lang="ja-JP" altLang="en-US"/>
              <a:t>使用プロトコル解析</a:t>
            </a:r>
            <a:endParaRPr lang="en-US" altLang="ja-JP"/>
          </a:p>
          <a:p>
            <a:pPr marL="914400" lvl="1" indent="-457200">
              <a:lnSpc>
                <a:spcPct val="160000"/>
              </a:lnSpc>
              <a:buFont typeface="+mj-lt"/>
              <a:buAutoNum type="arabicPeriod"/>
            </a:pPr>
            <a:r>
              <a:rPr lang="ja-JP" altLang="en-US"/>
              <a:t>脆弱性発見</a:t>
            </a:r>
            <a:endParaRPr lang="en-US" altLang="ja-JP"/>
          </a:p>
          <a:p>
            <a:pPr marL="914400" lvl="1" indent="-457200">
              <a:lnSpc>
                <a:spcPct val="160000"/>
              </a:lnSpc>
              <a:buFont typeface="+mj-lt"/>
              <a:buAutoNum type="arabicPeriod"/>
            </a:pPr>
            <a:r>
              <a:rPr lang="ja-JP" altLang="en-US"/>
              <a:t>悪用</a:t>
            </a:r>
            <a:endParaRPr lang="en-US" altLang="ja-JP"/>
          </a:p>
          <a:p>
            <a:pPr marL="914400" lvl="1" indent="-457200">
              <a:lnSpc>
                <a:spcPct val="160000"/>
              </a:lnSpc>
              <a:buFont typeface="+mj-lt"/>
              <a:buAutoNum type="arabicPeriod"/>
            </a:pPr>
            <a:r>
              <a:rPr lang="ja-JP" altLang="en-US"/>
              <a:t>保護</a:t>
            </a:r>
            <a:endParaRPr lang="en-US"/>
          </a:p>
          <a:p>
            <a:pPr marL="0" indent="0">
              <a:lnSpc>
                <a:spcPct val="160000"/>
              </a:lnSpc>
              <a:buNone/>
            </a:pPr>
            <a:r>
              <a:rPr lang="ja-JP" altLang="en-US" b="1"/>
              <a:t>データがないと使用プロトコルもわからず攻撃どころじゃない</a:t>
            </a:r>
            <a:endParaRPr lang="en-US" altLang="ja-JP" b="1"/>
          </a:p>
          <a:p>
            <a:pPr marL="0" indent="0">
              <a:lnSpc>
                <a:spcPct val="160000"/>
              </a:lnSpc>
              <a:buNone/>
            </a:pPr>
            <a:r>
              <a:rPr lang="ja-JP" altLang="en-US" b="1"/>
              <a:t>パケットバイナリが欲しいのではなく</a:t>
            </a:r>
            <a:br>
              <a:rPr lang="en-US" altLang="ja-JP" b="1"/>
            </a:br>
            <a:r>
              <a:rPr lang="ja-JP" altLang="en-US" b="1">
                <a:solidFill>
                  <a:schemeClr val="accent2"/>
                </a:solidFill>
              </a:rPr>
              <a:t>どんなプロトコルで通信をしているのか知りたい</a:t>
            </a:r>
            <a:endParaRPr lang="en-US" altLang="ja-JP" b="1">
              <a:solidFill>
                <a:schemeClr val="accent2"/>
              </a:solidFill>
            </a:endParaRPr>
          </a:p>
        </p:txBody>
      </p:sp>
    </p:spTree>
    <p:extLst>
      <p:ext uri="{BB962C8B-B14F-4D97-AF65-F5344CB8AC3E}">
        <p14:creationId xmlns:p14="http://schemas.microsoft.com/office/powerpoint/2010/main" val="2537359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DBACB-BBCA-D445-BAC3-DF121DF2EE33}"/>
              </a:ext>
            </a:extLst>
          </p:cNvPr>
          <p:cNvSpPr>
            <a:spLocks noGrp="1"/>
          </p:cNvSpPr>
          <p:nvPr>
            <p:ph type="title"/>
          </p:nvPr>
        </p:nvSpPr>
        <p:spPr/>
        <p:txBody>
          <a:bodyPr>
            <a:normAutofit/>
          </a:bodyPr>
          <a:lstStyle/>
          <a:p>
            <a:r>
              <a:rPr lang="ja-JP" altLang="en-US"/>
              <a:t>アクティブキャプチャ｜</a:t>
            </a:r>
            <a:r>
              <a:rPr lang="en-US" altLang="ja-JP" sz="3600"/>
              <a:t>Reverse HTTP Proxy</a:t>
            </a:r>
            <a:endParaRPr lang="en-US" sz="3600"/>
          </a:p>
        </p:txBody>
      </p:sp>
      <p:sp>
        <p:nvSpPr>
          <p:cNvPr id="3" name="Slide Number Placeholder 2">
            <a:extLst>
              <a:ext uri="{FF2B5EF4-FFF2-40B4-BE49-F238E27FC236}">
                <a16:creationId xmlns:a16="http://schemas.microsoft.com/office/drawing/2014/main" id="{F6C8FC28-1410-9C43-AAEE-95DCB1D0BC91}"/>
              </a:ext>
            </a:extLst>
          </p:cNvPr>
          <p:cNvSpPr>
            <a:spLocks noGrp="1"/>
          </p:cNvSpPr>
          <p:nvPr>
            <p:ph type="sldNum" sz="quarter" idx="12"/>
          </p:nvPr>
        </p:nvSpPr>
        <p:spPr/>
        <p:txBody>
          <a:bodyPr/>
          <a:lstStyle/>
          <a:p>
            <a:fld id="{58BE248D-CE12-974A-8253-491545BF141D}" type="slidenum">
              <a:rPr lang="en-US"/>
              <a:t>20</a:t>
            </a:fld>
            <a:endParaRPr lang="en-US"/>
          </a:p>
        </p:txBody>
      </p:sp>
      <p:sp>
        <p:nvSpPr>
          <p:cNvPr id="4" name="Content Placeholder 3">
            <a:extLst>
              <a:ext uri="{FF2B5EF4-FFF2-40B4-BE49-F238E27FC236}">
                <a16:creationId xmlns:a16="http://schemas.microsoft.com/office/drawing/2014/main" id="{C611915E-2BB8-DC47-B407-A5B5842296C8}"/>
              </a:ext>
            </a:extLst>
          </p:cNvPr>
          <p:cNvSpPr>
            <a:spLocks noGrp="1"/>
          </p:cNvSpPr>
          <p:nvPr>
            <p:ph sz="half" idx="1"/>
          </p:nvPr>
        </p:nvSpPr>
        <p:spPr/>
        <p:txBody>
          <a:bodyPr/>
          <a:lstStyle/>
          <a:p>
            <a:r>
              <a:rPr lang="en-US"/>
              <a:t>DNS </a:t>
            </a:r>
            <a:r>
              <a:rPr lang="ja-JP" altLang="en-US"/>
              <a:t>サーバーの作成</a:t>
            </a:r>
            <a:endParaRPr lang="en-US" altLang="ja-JP"/>
          </a:p>
          <a:p>
            <a:pPr lvl="1"/>
            <a:r>
              <a:rPr lang="ja-JP" altLang="en-US"/>
              <a:t>すべてのリクエストに対して</a:t>
            </a:r>
            <a:br>
              <a:rPr lang="en-US" altLang="ja-JP"/>
            </a:br>
            <a:r>
              <a:rPr lang="ja-JP" altLang="en-US"/>
              <a:t>設定した</a:t>
            </a:r>
            <a:r>
              <a:rPr lang="en-US" altLang="ja-JP"/>
              <a:t>IP</a:t>
            </a:r>
            <a:r>
              <a:rPr lang="ja-JP" altLang="en-US"/>
              <a:t>アドレスに偽装</a:t>
            </a:r>
            <a:endParaRPr lang="en-US"/>
          </a:p>
          <a:p>
            <a:pPr lvl="1"/>
            <a:endParaRPr lang="en-US"/>
          </a:p>
        </p:txBody>
      </p:sp>
      <p:pic>
        <p:nvPicPr>
          <p:cNvPr id="6" name="Picture 5">
            <a:extLst>
              <a:ext uri="{FF2B5EF4-FFF2-40B4-BE49-F238E27FC236}">
                <a16:creationId xmlns:a16="http://schemas.microsoft.com/office/drawing/2014/main" id="{AE9530E2-9A4C-E747-8067-F3B14AA690FA}"/>
              </a:ext>
            </a:extLst>
          </p:cNvPr>
          <p:cNvPicPr>
            <a:picLocks noChangeAspect="1"/>
          </p:cNvPicPr>
          <p:nvPr/>
        </p:nvPicPr>
        <p:blipFill rotWithShape="1">
          <a:blip r:embed="rId2"/>
          <a:srcRect r="40587" b="11683"/>
          <a:stretch/>
        </p:blipFill>
        <p:spPr>
          <a:xfrm>
            <a:off x="702664" y="2124171"/>
            <a:ext cx="5554291" cy="4026212"/>
          </a:xfrm>
          <a:prstGeom prst="rect">
            <a:avLst/>
          </a:prstGeom>
        </p:spPr>
      </p:pic>
      <p:pic>
        <p:nvPicPr>
          <p:cNvPr id="7" name="Picture 6">
            <a:extLst>
              <a:ext uri="{FF2B5EF4-FFF2-40B4-BE49-F238E27FC236}">
                <a16:creationId xmlns:a16="http://schemas.microsoft.com/office/drawing/2014/main" id="{F79A97AF-468D-E944-A438-28F440138B8B}"/>
              </a:ext>
            </a:extLst>
          </p:cNvPr>
          <p:cNvPicPr>
            <a:picLocks noChangeAspect="1"/>
          </p:cNvPicPr>
          <p:nvPr/>
        </p:nvPicPr>
        <p:blipFill rotWithShape="1">
          <a:blip r:embed="rId3"/>
          <a:srcRect r="43746" b="8333"/>
          <a:stretch/>
        </p:blipFill>
        <p:spPr>
          <a:xfrm>
            <a:off x="6392489" y="1983970"/>
            <a:ext cx="4487056" cy="4306614"/>
          </a:xfrm>
          <a:prstGeom prst="rect">
            <a:avLst/>
          </a:prstGeom>
        </p:spPr>
      </p:pic>
      <p:sp>
        <p:nvSpPr>
          <p:cNvPr id="8" name="Content Placeholder 3">
            <a:extLst>
              <a:ext uri="{FF2B5EF4-FFF2-40B4-BE49-F238E27FC236}">
                <a16:creationId xmlns:a16="http://schemas.microsoft.com/office/drawing/2014/main" id="{854E2A0B-9524-A540-A65C-FA82833FD380}"/>
              </a:ext>
            </a:extLst>
          </p:cNvPr>
          <p:cNvSpPr txBox="1">
            <a:spLocks/>
          </p:cNvSpPr>
          <p:nvPr/>
        </p:nvSpPr>
        <p:spPr>
          <a:xfrm>
            <a:off x="6392490" y="1055712"/>
            <a:ext cx="4961309" cy="53018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tx1">
                  <a:lumMod val="75000"/>
                  <a:lumOff val="25000"/>
                </a:schemeClr>
              </a:buClr>
              <a:buFont typeface="Arial" panose="020B0604020202020204" pitchFamily="34" charset="0"/>
              <a:buChar char="•"/>
              <a:defRPr kumimoji="1" sz="2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Clr>
                <a:schemeClr val="tx1">
                  <a:lumMod val="75000"/>
                  <a:lumOff val="25000"/>
                </a:schemeClr>
              </a:buClr>
              <a:buFont typeface=".AppleSystemUIFont" charset="-120"/>
              <a:buChar char="-"/>
              <a:defRPr kumimoji="1"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Clr>
                <a:schemeClr val="tx1">
                  <a:lumMod val="75000"/>
                  <a:lumOff val="25000"/>
                </a:schemeClr>
              </a:buClr>
              <a:buFont typeface="Wingdings" pitchFamily="2" charset="2"/>
              <a:buChar char="Ø"/>
              <a:defRPr kumimoji="1"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kumimoji="1"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75000"/>
                  <a:lumOff val="25000"/>
                </a:schemeClr>
              </a:buClr>
              <a:buFont typeface="Arial" panose="020B0604020202020204" pitchFamily="34" charset="0"/>
              <a:buChar char="•"/>
              <a:defRPr kumimoji="1"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プロキシサーバーの作成</a:t>
            </a:r>
            <a:endParaRPr lang="en-US"/>
          </a:p>
        </p:txBody>
      </p:sp>
    </p:spTree>
    <p:extLst>
      <p:ext uri="{BB962C8B-B14F-4D97-AF65-F5344CB8AC3E}">
        <p14:creationId xmlns:p14="http://schemas.microsoft.com/office/powerpoint/2010/main" val="3765902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EBAE-D426-9442-BED4-914A81948A71}"/>
              </a:ext>
            </a:extLst>
          </p:cNvPr>
          <p:cNvSpPr>
            <a:spLocks noGrp="1"/>
          </p:cNvSpPr>
          <p:nvPr>
            <p:ph type="title"/>
          </p:nvPr>
        </p:nvSpPr>
        <p:spPr/>
        <p:txBody>
          <a:bodyPr/>
          <a:lstStyle/>
          <a:p>
            <a:r>
              <a:rPr lang="ja-JP" altLang="en-US"/>
              <a:t>トラフィックキャプチャ</a:t>
            </a:r>
            <a:endParaRPr lang="en-US"/>
          </a:p>
        </p:txBody>
      </p:sp>
      <p:sp>
        <p:nvSpPr>
          <p:cNvPr id="3" name="Slide Number Placeholder 2">
            <a:extLst>
              <a:ext uri="{FF2B5EF4-FFF2-40B4-BE49-F238E27FC236}">
                <a16:creationId xmlns:a16="http://schemas.microsoft.com/office/drawing/2014/main" id="{619796DE-0C91-6946-9613-D4A3631DCE55}"/>
              </a:ext>
            </a:extLst>
          </p:cNvPr>
          <p:cNvSpPr>
            <a:spLocks noGrp="1"/>
          </p:cNvSpPr>
          <p:nvPr>
            <p:ph type="sldNum" sz="quarter" idx="12"/>
          </p:nvPr>
        </p:nvSpPr>
        <p:spPr/>
        <p:txBody>
          <a:bodyPr/>
          <a:lstStyle/>
          <a:p>
            <a:fld id="{58BE248D-CE12-974A-8253-491545BF141D}" type="slidenum">
              <a:rPr lang="en-US"/>
              <a:t>21</a:t>
            </a:fld>
            <a:endParaRPr lang="en-US"/>
          </a:p>
        </p:txBody>
      </p:sp>
      <p:sp>
        <p:nvSpPr>
          <p:cNvPr id="4" name="Content Placeholder 3">
            <a:extLst>
              <a:ext uri="{FF2B5EF4-FFF2-40B4-BE49-F238E27FC236}">
                <a16:creationId xmlns:a16="http://schemas.microsoft.com/office/drawing/2014/main" id="{21F4F40C-1638-8A40-8367-C736E0B4A7D7}"/>
              </a:ext>
            </a:extLst>
          </p:cNvPr>
          <p:cNvSpPr>
            <a:spLocks noGrp="1"/>
          </p:cNvSpPr>
          <p:nvPr>
            <p:ph sz="half" idx="1"/>
          </p:nvPr>
        </p:nvSpPr>
        <p:spPr/>
        <p:txBody>
          <a:bodyPr/>
          <a:lstStyle/>
          <a:p>
            <a:r>
              <a:rPr lang="ja-JP" altLang="en-US"/>
              <a:t>パッシブキャプチャ</a:t>
            </a:r>
            <a:endParaRPr lang="en-US"/>
          </a:p>
          <a:p>
            <a:pPr lvl="1"/>
            <a:r>
              <a:rPr lang="en-US"/>
              <a:t>Wireshark</a:t>
            </a:r>
          </a:p>
          <a:p>
            <a:pPr lvl="1"/>
            <a:r>
              <a:rPr lang="ja-JP" altLang="en-US"/>
              <a:t>システムコールトレース</a:t>
            </a:r>
            <a:endParaRPr lang="en-US" altLang="ja-JP"/>
          </a:p>
          <a:p>
            <a:pPr lvl="2"/>
            <a:r>
              <a:rPr lang="en-US"/>
              <a:t>strace</a:t>
            </a:r>
            <a:endParaRPr lang="en-US" altLang="ja-JP"/>
          </a:p>
          <a:p>
            <a:pPr lvl="2"/>
            <a:r>
              <a:rPr lang="en-US"/>
              <a:t>Dtrace</a:t>
            </a:r>
          </a:p>
          <a:p>
            <a:pPr lvl="2"/>
            <a:r>
              <a:rPr lang="en-US"/>
              <a:t>Windows </a:t>
            </a:r>
            <a:r>
              <a:rPr lang="ja-JP" altLang="en-US"/>
              <a:t>でのトレース</a:t>
            </a:r>
            <a:endParaRPr lang="en-US"/>
          </a:p>
          <a:p>
            <a:r>
              <a:rPr lang="ja-JP" altLang="en-US"/>
              <a:t>アクティブキャプチャ</a:t>
            </a:r>
            <a:endParaRPr lang="en-US" altLang="ja-JP"/>
          </a:p>
          <a:p>
            <a:pPr lvl="1"/>
            <a:r>
              <a:rPr lang="ja-JP" altLang="en-US"/>
              <a:t>ネットワークプロキシ</a:t>
            </a:r>
            <a:endParaRPr lang="en-US" altLang="ja-JP"/>
          </a:p>
          <a:p>
            <a:pPr lvl="2"/>
            <a:r>
              <a:rPr lang="ja-JP" altLang="en-US"/>
              <a:t>ポートフォワーディングプロキシ</a:t>
            </a:r>
            <a:endParaRPr lang="en-US"/>
          </a:p>
          <a:p>
            <a:pPr lvl="2"/>
            <a:r>
              <a:rPr lang="en-US"/>
              <a:t>SOCKS </a:t>
            </a:r>
            <a:r>
              <a:rPr lang="ja-JP" altLang="en-US"/>
              <a:t>プロキシ</a:t>
            </a:r>
            <a:endParaRPr lang="en-US"/>
          </a:p>
          <a:p>
            <a:pPr lvl="2"/>
            <a:r>
              <a:rPr lang="en-US"/>
              <a:t>HTTP </a:t>
            </a:r>
            <a:r>
              <a:rPr lang="ja-JP" altLang="en-US"/>
              <a:t>プロキシ</a:t>
            </a:r>
            <a:endParaRPr lang="en-US"/>
          </a:p>
          <a:p>
            <a:pPr lvl="2"/>
            <a:r>
              <a:rPr lang="ja-JP" altLang="en-US"/>
              <a:t>リバース</a:t>
            </a:r>
            <a:r>
              <a:rPr lang="en-US"/>
              <a:t> HTTP </a:t>
            </a:r>
            <a:r>
              <a:rPr lang="ja-JP" altLang="en-US"/>
              <a:t>プロキシ</a:t>
            </a:r>
            <a:endParaRPr lang="en-US"/>
          </a:p>
          <a:p>
            <a:pPr lvl="1"/>
            <a:endParaRPr lang="en-US" altLang="ja-JP"/>
          </a:p>
        </p:txBody>
      </p:sp>
      <p:sp>
        <p:nvSpPr>
          <p:cNvPr id="5" name="TextBox 4">
            <a:extLst>
              <a:ext uri="{FF2B5EF4-FFF2-40B4-BE49-F238E27FC236}">
                <a16:creationId xmlns:a16="http://schemas.microsoft.com/office/drawing/2014/main" id="{E3C3EE32-9F60-6A4F-90C6-E3EC76EF18A3}"/>
              </a:ext>
            </a:extLst>
          </p:cNvPr>
          <p:cNvSpPr txBox="1"/>
          <p:nvPr/>
        </p:nvSpPr>
        <p:spPr>
          <a:xfrm>
            <a:off x="5775329" y="1753850"/>
            <a:ext cx="5852884" cy="646331"/>
          </a:xfrm>
          <a:prstGeom prst="rect">
            <a:avLst/>
          </a:prstGeom>
          <a:solidFill>
            <a:schemeClr val="bg1">
              <a:lumMod val="95000"/>
            </a:schemeClr>
          </a:solidFill>
        </p:spPr>
        <p:txBody>
          <a:bodyPr wrap="none" rtlCol="0">
            <a:spAutoFit/>
          </a:bodyPr>
          <a:lstStyle/>
          <a:p>
            <a:r>
              <a:rPr lang="ja-JP" altLang="en-US"/>
              <a:t>パケット</a:t>
            </a:r>
            <a:r>
              <a:rPr lang="en-US" altLang="ja-JP"/>
              <a:t>, </a:t>
            </a:r>
            <a:r>
              <a:rPr lang="ja-JP" altLang="en-US"/>
              <a:t>システムコール呼び出しのキャプチャにより</a:t>
            </a:r>
            <a:br>
              <a:rPr lang="en-US" altLang="ja-JP"/>
            </a:br>
            <a:r>
              <a:rPr lang="ja-JP" altLang="en-US"/>
              <a:t>アプリケーションの使用プロトコルを判別</a:t>
            </a:r>
            <a:endParaRPr lang="en-US"/>
          </a:p>
        </p:txBody>
      </p:sp>
      <p:sp>
        <p:nvSpPr>
          <p:cNvPr id="6" name="TextBox 5">
            <a:extLst>
              <a:ext uri="{FF2B5EF4-FFF2-40B4-BE49-F238E27FC236}">
                <a16:creationId xmlns:a16="http://schemas.microsoft.com/office/drawing/2014/main" id="{9FF05A20-CD5A-184A-99DB-BE2508F0B0FC}"/>
              </a:ext>
            </a:extLst>
          </p:cNvPr>
          <p:cNvSpPr txBox="1"/>
          <p:nvPr/>
        </p:nvSpPr>
        <p:spPr>
          <a:xfrm>
            <a:off x="5775329" y="3778726"/>
            <a:ext cx="5724644" cy="1200329"/>
          </a:xfrm>
          <a:prstGeom prst="rect">
            <a:avLst/>
          </a:prstGeom>
          <a:solidFill>
            <a:schemeClr val="bg1">
              <a:lumMod val="95000"/>
            </a:schemeClr>
          </a:solidFill>
        </p:spPr>
        <p:txBody>
          <a:bodyPr wrap="none" rtlCol="0">
            <a:spAutoFit/>
          </a:bodyPr>
          <a:lstStyle/>
          <a:p>
            <a:r>
              <a:rPr lang="ja-JP" altLang="en-US"/>
              <a:t>プロキシを通すことでパケットをキャプチャ</a:t>
            </a:r>
            <a:endParaRPr lang="en-US" altLang="ja-JP"/>
          </a:p>
          <a:p>
            <a:r>
              <a:rPr lang="ja-JP" altLang="en-US"/>
              <a:t>パケットの偽装や復号など割となんでもできる</a:t>
            </a:r>
            <a:endParaRPr lang="en-US" altLang="ja-JP"/>
          </a:p>
          <a:p>
            <a:r>
              <a:rPr lang="ja-JP" altLang="en-US"/>
              <a:t>ただし，アプリケーションにあったプロキシの構築と</a:t>
            </a:r>
            <a:endParaRPr lang="en-US" altLang="ja-JP"/>
          </a:p>
          <a:p>
            <a:r>
              <a:rPr lang="ja-JP" altLang="en-US"/>
              <a:t>リダイレクト方法の設定が必要</a:t>
            </a:r>
            <a:endParaRPr lang="en-US"/>
          </a:p>
        </p:txBody>
      </p:sp>
    </p:spTree>
    <p:extLst>
      <p:ext uri="{BB962C8B-B14F-4D97-AF65-F5344CB8AC3E}">
        <p14:creationId xmlns:p14="http://schemas.microsoft.com/office/powerpoint/2010/main" val="21638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EBAE-D426-9442-BED4-914A81948A71}"/>
              </a:ext>
            </a:extLst>
          </p:cNvPr>
          <p:cNvSpPr>
            <a:spLocks noGrp="1"/>
          </p:cNvSpPr>
          <p:nvPr>
            <p:ph type="title"/>
          </p:nvPr>
        </p:nvSpPr>
        <p:spPr/>
        <p:txBody>
          <a:bodyPr/>
          <a:lstStyle/>
          <a:p>
            <a:r>
              <a:rPr lang="ja-JP" altLang="en-US"/>
              <a:t>トラフィックキャプチャ</a:t>
            </a:r>
            <a:endParaRPr lang="en-US"/>
          </a:p>
        </p:txBody>
      </p:sp>
      <p:sp>
        <p:nvSpPr>
          <p:cNvPr id="3" name="Slide Number Placeholder 2">
            <a:extLst>
              <a:ext uri="{FF2B5EF4-FFF2-40B4-BE49-F238E27FC236}">
                <a16:creationId xmlns:a16="http://schemas.microsoft.com/office/drawing/2014/main" id="{619796DE-0C91-6946-9613-D4A3631DCE55}"/>
              </a:ext>
            </a:extLst>
          </p:cNvPr>
          <p:cNvSpPr>
            <a:spLocks noGrp="1"/>
          </p:cNvSpPr>
          <p:nvPr>
            <p:ph type="sldNum" sz="quarter" idx="12"/>
          </p:nvPr>
        </p:nvSpPr>
        <p:spPr/>
        <p:txBody>
          <a:bodyPr/>
          <a:lstStyle/>
          <a:p>
            <a:fld id="{58BE248D-CE12-974A-8253-491545BF141D}" type="slidenum">
              <a:rPr lang="en-US"/>
              <a:t>3</a:t>
            </a:fld>
            <a:endParaRPr lang="en-US"/>
          </a:p>
        </p:txBody>
      </p:sp>
      <p:sp>
        <p:nvSpPr>
          <p:cNvPr id="4" name="Content Placeholder 3">
            <a:extLst>
              <a:ext uri="{FF2B5EF4-FFF2-40B4-BE49-F238E27FC236}">
                <a16:creationId xmlns:a16="http://schemas.microsoft.com/office/drawing/2014/main" id="{21F4F40C-1638-8A40-8367-C736E0B4A7D7}"/>
              </a:ext>
            </a:extLst>
          </p:cNvPr>
          <p:cNvSpPr>
            <a:spLocks noGrp="1"/>
          </p:cNvSpPr>
          <p:nvPr>
            <p:ph sz="half" idx="1"/>
          </p:nvPr>
        </p:nvSpPr>
        <p:spPr/>
        <p:txBody>
          <a:bodyPr/>
          <a:lstStyle/>
          <a:p>
            <a:r>
              <a:rPr lang="ja-JP" altLang="en-US"/>
              <a:t>パッシブキャプチャ</a:t>
            </a:r>
            <a:endParaRPr lang="en-US"/>
          </a:p>
          <a:p>
            <a:pPr lvl="1"/>
            <a:r>
              <a:rPr lang="en-US"/>
              <a:t>Wireshark</a:t>
            </a:r>
          </a:p>
          <a:p>
            <a:pPr lvl="1"/>
            <a:r>
              <a:rPr lang="ja-JP" altLang="en-US"/>
              <a:t>システムコールトレース</a:t>
            </a:r>
            <a:endParaRPr lang="en-US" altLang="ja-JP"/>
          </a:p>
          <a:p>
            <a:pPr lvl="2"/>
            <a:r>
              <a:rPr lang="en-US"/>
              <a:t>strace</a:t>
            </a:r>
            <a:endParaRPr lang="en-US" altLang="ja-JP"/>
          </a:p>
          <a:p>
            <a:pPr lvl="2"/>
            <a:r>
              <a:rPr lang="en-US"/>
              <a:t>Dtrace</a:t>
            </a:r>
          </a:p>
          <a:p>
            <a:pPr lvl="2"/>
            <a:r>
              <a:rPr lang="en-US"/>
              <a:t>Windows </a:t>
            </a:r>
            <a:r>
              <a:rPr lang="ja-JP" altLang="en-US"/>
              <a:t>でのトレース</a:t>
            </a:r>
            <a:endParaRPr lang="en-US"/>
          </a:p>
          <a:p>
            <a:r>
              <a:rPr lang="ja-JP" altLang="en-US">
                <a:solidFill>
                  <a:schemeClr val="bg1">
                    <a:lumMod val="75000"/>
                  </a:schemeClr>
                </a:solidFill>
              </a:rPr>
              <a:t>アクティブキャプチャ</a:t>
            </a:r>
            <a:endParaRPr lang="en-US" altLang="ja-JP">
              <a:solidFill>
                <a:schemeClr val="bg1">
                  <a:lumMod val="75000"/>
                </a:schemeClr>
              </a:solidFill>
            </a:endParaRPr>
          </a:p>
          <a:p>
            <a:pPr lvl="1"/>
            <a:r>
              <a:rPr lang="ja-JP" altLang="en-US">
                <a:solidFill>
                  <a:schemeClr val="bg1">
                    <a:lumMod val="75000"/>
                  </a:schemeClr>
                </a:solidFill>
              </a:rPr>
              <a:t>ネットワークプロキシ</a:t>
            </a:r>
            <a:endParaRPr lang="en-US" altLang="ja-JP">
              <a:solidFill>
                <a:schemeClr val="bg1">
                  <a:lumMod val="75000"/>
                </a:schemeClr>
              </a:solidFill>
            </a:endParaRPr>
          </a:p>
          <a:p>
            <a:pPr lvl="2"/>
            <a:r>
              <a:rPr lang="ja-JP" altLang="en-US">
                <a:solidFill>
                  <a:schemeClr val="bg1">
                    <a:lumMod val="75000"/>
                  </a:schemeClr>
                </a:solidFill>
              </a:rPr>
              <a:t>ポートフォワーディングプロキシ</a:t>
            </a:r>
            <a:endParaRPr lang="en-US">
              <a:solidFill>
                <a:schemeClr val="bg1">
                  <a:lumMod val="75000"/>
                </a:schemeClr>
              </a:solidFill>
            </a:endParaRPr>
          </a:p>
          <a:p>
            <a:pPr lvl="2"/>
            <a:r>
              <a:rPr lang="en-US">
                <a:solidFill>
                  <a:schemeClr val="bg1">
                    <a:lumMod val="75000"/>
                  </a:schemeClr>
                </a:solidFill>
              </a:rPr>
              <a:t>SOCKS </a:t>
            </a:r>
            <a:r>
              <a:rPr lang="ja-JP" altLang="en-US">
                <a:solidFill>
                  <a:schemeClr val="bg1">
                    <a:lumMod val="75000"/>
                  </a:schemeClr>
                </a:solidFill>
              </a:rPr>
              <a:t>プロキシ</a:t>
            </a:r>
            <a:endParaRPr lang="en-US">
              <a:solidFill>
                <a:schemeClr val="bg1">
                  <a:lumMod val="75000"/>
                </a:schemeClr>
              </a:solidFill>
            </a:endParaRPr>
          </a:p>
          <a:p>
            <a:pPr lvl="2"/>
            <a:r>
              <a:rPr lang="en-US">
                <a:solidFill>
                  <a:schemeClr val="bg1">
                    <a:lumMod val="75000"/>
                  </a:schemeClr>
                </a:solidFill>
              </a:rPr>
              <a:t>HTTP </a:t>
            </a:r>
            <a:r>
              <a:rPr lang="ja-JP" altLang="en-US">
                <a:solidFill>
                  <a:schemeClr val="bg1">
                    <a:lumMod val="75000"/>
                  </a:schemeClr>
                </a:solidFill>
              </a:rPr>
              <a:t>プロキシ</a:t>
            </a:r>
            <a:endParaRPr lang="en-US">
              <a:solidFill>
                <a:schemeClr val="bg1">
                  <a:lumMod val="75000"/>
                </a:schemeClr>
              </a:solidFill>
            </a:endParaRPr>
          </a:p>
          <a:p>
            <a:pPr lvl="2"/>
            <a:r>
              <a:rPr lang="ja-JP" altLang="en-US">
                <a:solidFill>
                  <a:schemeClr val="bg1">
                    <a:lumMod val="75000"/>
                  </a:schemeClr>
                </a:solidFill>
              </a:rPr>
              <a:t>リバース</a:t>
            </a:r>
            <a:r>
              <a:rPr lang="en-US">
                <a:solidFill>
                  <a:schemeClr val="bg1">
                    <a:lumMod val="75000"/>
                  </a:schemeClr>
                </a:solidFill>
              </a:rPr>
              <a:t> HTTP </a:t>
            </a:r>
            <a:r>
              <a:rPr lang="ja-JP" altLang="en-US">
                <a:solidFill>
                  <a:schemeClr val="bg1">
                    <a:lumMod val="75000"/>
                  </a:schemeClr>
                </a:solidFill>
              </a:rPr>
              <a:t>プロキシ</a:t>
            </a:r>
            <a:endParaRPr lang="en-US">
              <a:solidFill>
                <a:schemeClr val="bg1">
                  <a:lumMod val="75000"/>
                </a:schemeClr>
              </a:solidFill>
            </a:endParaRPr>
          </a:p>
          <a:p>
            <a:pPr lvl="1"/>
            <a:endParaRPr lang="en-US" altLang="ja-JP"/>
          </a:p>
        </p:txBody>
      </p:sp>
    </p:spTree>
    <p:extLst>
      <p:ext uri="{BB962C8B-B14F-4D97-AF65-F5344CB8AC3E}">
        <p14:creationId xmlns:p14="http://schemas.microsoft.com/office/powerpoint/2010/main" val="2316867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A9FBECD-FD56-0E4F-8604-EDD0E1A4BB63}"/>
              </a:ext>
            </a:extLst>
          </p:cNvPr>
          <p:cNvSpPr>
            <a:spLocks noGrp="1"/>
          </p:cNvSpPr>
          <p:nvPr>
            <p:ph sz="half" idx="1"/>
          </p:nvPr>
        </p:nvSpPr>
        <p:spPr>
          <a:xfrm>
            <a:off x="838200" y="1055712"/>
            <a:ext cx="10515600" cy="5301888"/>
          </a:xfrm>
        </p:spPr>
        <p:txBody>
          <a:bodyPr/>
          <a:lstStyle/>
          <a:p>
            <a:r>
              <a:rPr lang="ja-JP" altLang="en-US"/>
              <a:t>クライアントアプリ，サーバーアプリ間動作</a:t>
            </a:r>
            <a:endParaRPr lang="en-US" altLang="ja-JP"/>
          </a:p>
          <a:p>
            <a:r>
              <a:rPr lang="ja-JP" altLang="en-US"/>
              <a:t>クライアント，サーバーを制御できない場合の唯一のキャプチャ手法</a:t>
            </a:r>
            <a:endParaRPr lang="en-US" altLang="ja-JP"/>
          </a:p>
          <a:p>
            <a:pPr lvl="1"/>
            <a:r>
              <a:rPr lang="ja-JP" altLang="en-US"/>
              <a:t>通常はパッシブで怪しいトラフィックを検出し，アクティブでプロトコル分析</a:t>
            </a:r>
            <a:endParaRPr lang="en-US" altLang="ja-JP"/>
          </a:p>
          <a:p>
            <a:r>
              <a:rPr lang="ja-JP" altLang="en-US"/>
              <a:t>メリット</a:t>
            </a:r>
            <a:endParaRPr lang="en-US" altLang="ja-JP"/>
          </a:p>
          <a:p>
            <a:pPr lvl="1"/>
            <a:r>
              <a:rPr lang="ja-JP" altLang="en-US"/>
              <a:t>クライアント，サーバー通信が阻害されない</a:t>
            </a:r>
            <a:endParaRPr lang="en-US" altLang="ja-JP"/>
          </a:p>
          <a:p>
            <a:pPr lvl="1"/>
            <a:r>
              <a:rPr lang="ja-JP" altLang="en-US"/>
              <a:t>アプリケーションの変更，再設定が不要</a:t>
            </a:r>
            <a:endParaRPr lang="en-US" altLang="ja-JP"/>
          </a:p>
          <a:p>
            <a:r>
              <a:rPr lang="ja-JP" altLang="en-US"/>
              <a:t>デメリット</a:t>
            </a:r>
            <a:endParaRPr lang="en-US" altLang="ja-JP"/>
          </a:p>
          <a:p>
            <a:pPr lvl="1"/>
            <a:r>
              <a:rPr lang="ja-JP" altLang="en-US"/>
              <a:t>低レベル情報のため解釈が困難</a:t>
            </a:r>
            <a:endParaRPr lang="en-US" altLang="ja-JP"/>
          </a:p>
          <a:p>
            <a:pPr lvl="1"/>
            <a:r>
              <a:rPr lang="ja-JP" altLang="en-US"/>
              <a:t>暗号化されたプロトコルの復号</a:t>
            </a:r>
            <a:r>
              <a:rPr lang="en-US" altLang="ja-JP"/>
              <a:t>,</a:t>
            </a:r>
            <a:br>
              <a:rPr lang="en-US" altLang="ja-JP"/>
            </a:br>
            <a:r>
              <a:rPr lang="en-US" altLang="ja-JP"/>
              <a:t> </a:t>
            </a:r>
            <a:r>
              <a:rPr lang="ja-JP" altLang="en-US"/>
              <a:t>圧縮の無効化</a:t>
            </a:r>
            <a:r>
              <a:rPr lang="en-US" altLang="ja-JP"/>
              <a:t>, </a:t>
            </a:r>
            <a:r>
              <a:rPr lang="ja-JP" altLang="en-US"/>
              <a:t>トラフィック変更</a:t>
            </a:r>
            <a:r>
              <a:rPr lang="en-US" altLang="ja-JP"/>
              <a:t>, </a:t>
            </a:r>
            <a:br>
              <a:rPr lang="en-US" altLang="ja-JP"/>
            </a:br>
            <a:r>
              <a:rPr lang="ja-JP" altLang="en-US"/>
              <a:t>操作などが困難</a:t>
            </a:r>
            <a:endParaRPr lang="en-US"/>
          </a:p>
        </p:txBody>
      </p:sp>
      <p:pic>
        <p:nvPicPr>
          <p:cNvPr id="8" name="Picture 7">
            <a:extLst>
              <a:ext uri="{FF2B5EF4-FFF2-40B4-BE49-F238E27FC236}">
                <a16:creationId xmlns:a16="http://schemas.microsoft.com/office/drawing/2014/main" id="{42667096-052F-4545-9570-E37048C083A5}"/>
              </a:ext>
            </a:extLst>
          </p:cNvPr>
          <p:cNvPicPr>
            <a:picLocks noChangeAspect="1"/>
          </p:cNvPicPr>
          <p:nvPr/>
        </p:nvPicPr>
        <p:blipFill>
          <a:blip r:embed="rId2"/>
          <a:stretch>
            <a:fillRect/>
          </a:stretch>
        </p:blipFill>
        <p:spPr>
          <a:xfrm>
            <a:off x="6535711" y="3270484"/>
            <a:ext cx="5451750" cy="3231090"/>
          </a:xfrm>
          <a:prstGeom prst="rect">
            <a:avLst/>
          </a:prstGeom>
        </p:spPr>
      </p:pic>
      <p:sp>
        <p:nvSpPr>
          <p:cNvPr id="2" name="Title 1">
            <a:extLst>
              <a:ext uri="{FF2B5EF4-FFF2-40B4-BE49-F238E27FC236}">
                <a16:creationId xmlns:a16="http://schemas.microsoft.com/office/drawing/2014/main" id="{84C834F3-78A2-8A43-897C-E85E8569E248}"/>
              </a:ext>
            </a:extLst>
          </p:cNvPr>
          <p:cNvSpPr>
            <a:spLocks noGrp="1"/>
          </p:cNvSpPr>
          <p:nvPr>
            <p:ph type="title"/>
          </p:nvPr>
        </p:nvSpPr>
        <p:spPr/>
        <p:txBody>
          <a:bodyPr/>
          <a:lstStyle/>
          <a:p>
            <a:r>
              <a:rPr lang="ja-JP" altLang="en-US"/>
              <a:t>パッシブキャプチャ</a:t>
            </a:r>
            <a:endParaRPr lang="en-US"/>
          </a:p>
        </p:txBody>
      </p:sp>
      <p:sp>
        <p:nvSpPr>
          <p:cNvPr id="3" name="Slide Number Placeholder 2">
            <a:extLst>
              <a:ext uri="{FF2B5EF4-FFF2-40B4-BE49-F238E27FC236}">
                <a16:creationId xmlns:a16="http://schemas.microsoft.com/office/drawing/2014/main" id="{6C467A1E-5AFD-6A4A-AF5D-12A5FF763CD5}"/>
              </a:ext>
            </a:extLst>
          </p:cNvPr>
          <p:cNvSpPr>
            <a:spLocks noGrp="1"/>
          </p:cNvSpPr>
          <p:nvPr>
            <p:ph type="sldNum" sz="quarter" idx="12"/>
          </p:nvPr>
        </p:nvSpPr>
        <p:spPr/>
        <p:txBody>
          <a:bodyPr/>
          <a:lstStyle/>
          <a:p>
            <a:fld id="{58BE248D-CE12-974A-8253-491545BF141D}" type="slidenum">
              <a:rPr lang="en-US"/>
              <a:t>4</a:t>
            </a:fld>
            <a:endParaRPr lang="en-US"/>
          </a:p>
        </p:txBody>
      </p:sp>
      <p:sp>
        <p:nvSpPr>
          <p:cNvPr id="9" name="TextBox 8">
            <a:extLst>
              <a:ext uri="{FF2B5EF4-FFF2-40B4-BE49-F238E27FC236}">
                <a16:creationId xmlns:a16="http://schemas.microsoft.com/office/drawing/2014/main" id="{F9C25C75-8433-E047-BC03-391CB8AA4CBB}"/>
              </a:ext>
            </a:extLst>
          </p:cNvPr>
          <p:cNvSpPr txBox="1"/>
          <p:nvPr/>
        </p:nvSpPr>
        <p:spPr>
          <a:xfrm>
            <a:off x="5725816" y="4732140"/>
            <a:ext cx="3057247" cy="307777"/>
          </a:xfrm>
          <a:prstGeom prst="rect">
            <a:avLst/>
          </a:prstGeom>
          <a:solidFill>
            <a:schemeClr val="bg1">
              <a:lumMod val="95000"/>
            </a:schemeClr>
          </a:solidFill>
        </p:spPr>
        <p:txBody>
          <a:bodyPr wrap="none" rtlCol="0">
            <a:spAutoFit/>
          </a:bodyPr>
          <a:lstStyle/>
          <a:p>
            <a:r>
              <a:rPr lang="ja-JP" altLang="en-US" sz="1400"/>
              <a:t>クライアントマシン上でキャプチャ</a:t>
            </a:r>
            <a:endParaRPr lang="en-US" sz="1400"/>
          </a:p>
        </p:txBody>
      </p:sp>
      <p:sp>
        <p:nvSpPr>
          <p:cNvPr id="10" name="TextBox 9">
            <a:extLst>
              <a:ext uri="{FF2B5EF4-FFF2-40B4-BE49-F238E27FC236}">
                <a16:creationId xmlns:a16="http://schemas.microsoft.com/office/drawing/2014/main" id="{C5ADE510-1EB4-794C-9D63-E2EB7C86EDE0}"/>
              </a:ext>
            </a:extLst>
          </p:cNvPr>
          <p:cNvSpPr txBox="1"/>
          <p:nvPr/>
        </p:nvSpPr>
        <p:spPr>
          <a:xfrm>
            <a:off x="9360798" y="4764749"/>
            <a:ext cx="2698175" cy="307777"/>
          </a:xfrm>
          <a:prstGeom prst="rect">
            <a:avLst/>
          </a:prstGeom>
          <a:solidFill>
            <a:schemeClr val="bg1">
              <a:lumMod val="95000"/>
            </a:schemeClr>
          </a:solidFill>
        </p:spPr>
        <p:txBody>
          <a:bodyPr wrap="none" rtlCol="0">
            <a:spAutoFit/>
          </a:bodyPr>
          <a:lstStyle/>
          <a:p>
            <a:r>
              <a:rPr lang="ja-JP" altLang="en-US" sz="1400"/>
              <a:t>サーバーマシン上でキャプチャ</a:t>
            </a:r>
            <a:endParaRPr lang="en-US" sz="1400"/>
          </a:p>
        </p:txBody>
      </p:sp>
      <p:sp>
        <p:nvSpPr>
          <p:cNvPr id="11" name="TextBox 10">
            <a:extLst>
              <a:ext uri="{FF2B5EF4-FFF2-40B4-BE49-F238E27FC236}">
                <a16:creationId xmlns:a16="http://schemas.microsoft.com/office/drawing/2014/main" id="{4BDCEAD6-CEEA-2349-AC20-8140A26E6767}"/>
              </a:ext>
            </a:extLst>
          </p:cNvPr>
          <p:cNvSpPr txBox="1"/>
          <p:nvPr/>
        </p:nvSpPr>
        <p:spPr>
          <a:xfrm>
            <a:off x="6396969" y="5264993"/>
            <a:ext cx="1980029" cy="307777"/>
          </a:xfrm>
          <a:prstGeom prst="rect">
            <a:avLst/>
          </a:prstGeom>
          <a:solidFill>
            <a:schemeClr val="bg1">
              <a:lumMod val="95000"/>
            </a:schemeClr>
          </a:solidFill>
        </p:spPr>
        <p:txBody>
          <a:bodyPr wrap="none" rtlCol="0">
            <a:spAutoFit/>
          </a:bodyPr>
          <a:lstStyle/>
          <a:p>
            <a:r>
              <a:rPr lang="ja-JP" altLang="en-US" sz="1400"/>
              <a:t>通信路上でキャプチャ</a:t>
            </a:r>
            <a:endParaRPr lang="en-US" sz="1400"/>
          </a:p>
        </p:txBody>
      </p:sp>
      <p:sp>
        <p:nvSpPr>
          <p:cNvPr id="12" name="TextBox 11">
            <a:extLst>
              <a:ext uri="{FF2B5EF4-FFF2-40B4-BE49-F238E27FC236}">
                <a16:creationId xmlns:a16="http://schemas.microsoft.com/office/drawing/2014/main" id="{604997F2-71CB-FB4E-8E77-7017380DFA72}"/>
              </a:ext>
            </a:extLst>
          </p:cNvPr>
          <p:cNvSpPr txBox="1"/>
          <p:nvPr/>
        </p:nvSpPr>
        <p:spPr>
          <a:xfrm>
            <a:off x="6352799" y="5644757"/>
            <a:ext cx="2371162" cy="523220"/>
          </a:xfrm>
          <a:prstGeom prst="rect">
            <a:avLst/>
          </a:prstGeom>
          <a:solidFill>
            <a:schemeClr val="bg1"/>
          </a:solidFill>
        </p:spPr>
        <p:txBody>
          <a:bodyPr wrap="none" rtlCol="0">
            <a:spAutoFit/>
          </a:bodyPr>
          <a:lstStyle/>
          <a:p>
            <a:r>
              <a:rPr lang="en-US" altLang="ja-JP" sz="1400"/>
              <a:t>* </a:t>
            </a:r>
            <a:r>
              <a:rPr lang="ja-JP" altLang="en-US" sz="1400"/>
              <a:t>ハブで繋ぐか</a:t>
            </a:r>
            <a:r>
              <a:rPr lang="en-US" altLang="ja-JP" sz="1400"/>
              <a:t>, </a:t>
            </a:r>
            <a:r>
              <a:rPr lang="ja-JP" altLang="en-US" sz="1400"/>
              <a:t>スイッチに</a:t>
            </a:r>
            <a:br>
              <a:rPr lang="en-US" altLang="ja-JP" sz="1400"/>
            </a:br>
            <a:r>
              <a:rPr lang="en-US" altLang="ja-JP" sz="1400"/>
              <a:t>  </a:t>
            </a:r>
            <a:r>
              <a:rPr lang="ja-JP" altLang="en-US" sz="1400"/>
              <a:t>設定を仕込み必要あり</a:t>
            </a:r>
            <a:endParaRPr lang="en-US" sz="1400"/>
          </a:p>
        </p:txBody>
      </p:sp>
    </p:spTree>
    <p:extLst>
      <p:ext uri="{BB962C8B-B14F-4D97-AF65-F5344CB8AC3E}">
        <p14:creationId xmlns:p14="http://schemas.microsoft.com/office/powerpoint/2010/main" val="2098962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A9FBECD-FD56-0E4F-8604-EDD0E1A4BB63}"/>
              </a:ext>
            </a:extLst>
          </p:cNvPr>
          <p:cNvSpPr>
            <a:spLocks noGrp="1"/>
          </p:cNvSpPr>
          <p:nvPr>
            <p:ph sz="half" idx="1"/>
          </p:nvPr>
        </p:nvSpPr>
        <p:spPr>
          <a:xfrm>
            <a:off x="838200" y="1055712"/>
            <a:ext cx="10515600" cy="5301888"/>
          </a:xfrm>
        </p:spPr>
        <p:txBody>
          <a:bodyPr/>
          <a:lstStyle/>
          <a:p>
            <a:r>
              <a:rPr lang="ja-JP" altLang="en-US"/>
              <a:t>パケットスニッフィングアプリケーション</a:t>
            </a:r>
            <a:r>
              <a:rPr lang="en-US" altLang="ja-JP"/>
              <a:t> (5</a:t>
            </a:r>
            <a:r>
              <a:rPr lang="ja-JP" altLang="en-US"/>
              <a:t>章で詳細なフィルタ作成</a:t>
            </a:r>
            <a:r>
              <a:rPr lang="en-US" altLang="ja-JP"/>
              <a:t>)</a:t>
            </a:r>
          </a:p>
          <a:p>
            <a:r>
              <a:rPr lang="ja-JP" altLang="en-US"/>
              <a:t>キャプチャ方法</a:t>
            </a:r>
            <a:endParaRPr lang="en-US" altLang="ja-JP"/>
          </a:p>
          <a:p>
            <a:pPr lvl="1"/>
            <a:r>
              <a:rPr lang="ja-JP" altLang="en-US"/>
              <a:t>プロミスキャス</a:t>
            </a:r>
            <a:r>
              <a:rPr lang="en-US" altLang="ja-JP"/>
              <a:t> (</a:t>
            </a:r>
            <a:r>
              <a:rPr lang="ja-JP" altLang="en-US"/>
              <a:t>無差別</a:t>
            </a:r>
            <a:r>
              <a:rPr lang="en-US" altLang="ja-JP"/>
              <a:t>) </a:t>
            </a:r>
            <a:r>
              <a:rPr lang="ja-JP" altLang="en-US"/>
              <a:t>モードを指定</a:t>
            </a:r>
            <a:endParaRPr lang="en-US" altLang="ja-JP"/>
          </a:p>
          <a:p>
            <a:pPr lvl="1"/>
            <a:r>
              <a:rPr lang="ja-JP" altLang="en-US"/>
              <a:t>インターフェイスを指定</a:t>
            </a:r>
            <a:endParaRPr lang="en-US"/>
          </a:p>
        </p:txBody>
      </p:sp>
      <p:sp>
        <p:nvSpPr>
          <p:cNvPr id="2" name="Title 1">
            <a:extLst>
              <a:ext uri="{FF2B5EF4-FFF2-40B4-BE49-F238E27FC236}">
                <a16:creationId xmlns:a16="http://schemas.microsoft.com/office/drawing/2014/main" id="{84C834F3-78A2-8A43-897C-E85E8569E248}"/>
              </a:ext>
            </a:extLst>
          </p:cNvPr>
          <p:cNvSpPr>
            <a:spLocks noGrp="1"/>
          </p:cNvSpPr>
          <p:nvPr>
            <p:ph type="title"/>
          </p:nvPr>
        </p:nvSpPr>
        <p:spPr/>
        <p:txBody>
          <a:bodyPr/>
          <a:lstStyle/>
          <a:p>
            <a:r>
              <a:rPr lang="ja-JP" altLang="en-US"/>
              <a:t>パッシブキャプチャ例｜</a:t>
            </a:r>
            <a:r>
              <a:rPr lang="en-US" altLang="ja-JP"/>
              <a:t>Wireshark</a:t>
            </a:r>
            <a:endParaRPr lang="en-US"/>
          </a:p>
        </p:txBody>
      </p:sp>
      <p:sp>
        <p:nvSpPr>
          <p:cNvPr id="3" name="Slide Number Placeholder 2">
            <a:extLst>
              <a:ext uri="{FF2B5EF4-FFF2-40B4-BE49-F238E27FC236}">
                <a16:creationId xmlns:a16="http://schemas.microsoft.com/office/drawing/2014/main" id="{6C467A1E-5AFD-6A4A-AF5D-12A5FF763CD5}"/>
              </a:ext>
            </a:extLst>
          </p:cNvPr>
          <p:cNvSpPr>
            <a:spLocks noGrp="1"/>
          </p:cNvSpPr>
          <p:nvPr>
            <p:ph type="sldNum" sz="quarter" idx="12"/>
          </p:nvPr>
        </p:nvSpPr>
        <p:spPr/>
        <p:txBody>
          <a:bodyPr/>
          <a:lstStyle/>
          <a:p>
            <a:fld id="{58BE248D-CE12-974A-8253-491545BF141D}" type="slidenum">
              <a:rPr lang="en-US"/>
              <a:t>5</a:t>
            </a:fld>
            <a:endParaRPr lang="en-US"/>
          </a:p>
        </p:txBody>
      </p:sp>
      <p:pic>
        <p:nvPicPr>
          <p:cNvPr id="6" name="Picture 5">
            <a:extLst>
              <a:ext uri="{FF2B5EF4-FFF2-40B4-BE49-F238E27FC236}">
                <a16:creationId xmlns:a16="http://schemas.microsoft.com/office/drawing/2014/main" id="{5D372CED-F649-7C44-96AA-C5A25D21F1C6}"/>
              </a:ext>
            </a:extLst>
          </p:cNvPr>
          <p:cNvPicPr>
            <a:picLocks noChangeAspect="1"/>
          </p:cNvPicPr>
          <p:nvPr/>
        </p:nvPicPr>
        <p:blipFill>
          <a:blip r:embed="rId3"/>
          <a:stretch>
            <a:fillRect/>
          </a:stretch>
        </p:blipFill>
        <p:spPr>
          <a:xfrm>
            <a:off x="702700" y="2790041"/>
            <a:ext cx="4992974" cy="3909593"/>
          </a:xfrm>
          <a:prstGeom prst="rect">
            <a:avLst/>
          </a:prstGeom>
        </p:spPr>
      </p:pic>
      <p:pic>
        <p:nvPicPr>
          <p:cNvPr id="13" name="Picture 12">
            <a:extLst>
              <a:ext uri="{FF2B5EF4-FFF2-40B4-BE49-F238E27FC236}">
                <a16:creationId xmlns:a16="http://schemas.microsoft.com/office/drawing/2014/main" id="{CF6984B1-82F6-2840-8847-F5BD6B3F938B}"/>
              </a:ext>
            </a:extLst>
          </p:cNvPr>
          <p:cNvPicPr>
            <a:picLocks noChangeAspect="1"/>
          </p:cNvPicPr>
          <p:nvPr/>
        </p:nvPicPr>
        <p:blipFill>
          <a:blip r:embed="rId4"/>
          <a:stretch>
            <a:fillRect/>
          </a:stretch>
        </p:blipFill>
        <p:spPr>
          <a:xfrm>
            <a:off x="6991975" y="2622088"/>
            <a:ext cx="4917195" cy="4077546"/>
          </a:xfrm>
          <a:prstGeom prst="rect">
            <a:avLst/>
          </a:prstGeom>
        </p:spPr>
      </p:pic>
      <p:sp>
        <p:nvSpPr>
          <p:cNvPr id="16" name="TextBox 15">
            <a:extLst>
              <a:ext uri="{FF2B5EF4-FFF2-40B4-BE49-F238E27FC236}">
                <a16:creationId xmlns:a16="http://schemas.microsoft.com/office/drawing/2014/main" id="{9764C3C2-7FCD-3B4C-BFF0-9BC2D7F5825C}"/>
              </a:ext>
            </a:extLst>
          </p:cNvPr>
          <p:cNvSpPr txBox="1"/>
          <p:nvPr/>
        </p:nvSpPr>
        <p:spPr>
          <a:xfrm>
            <a:off x="3114346" y="4114341"/>
            <a:ext cx="2159566" cy="307777"/>
          </a:xfrm>
          <a:prstGeom prst="rect">
            <a:avLst/>
          </a:prstGeom>
          <a:solidFill>
            <a:schemeClr val="bg1">
              <a:lumMod val="95000"/>
            </a:schemeClr>
          </a:solidFill>
        </p:spPr>
        <p:txBody>
          <a:bodyPr wrap="none" rtlCol="0">
            <a:spAutoFit/>
          </a:bodyPr>
          <a:lstStyle/>
          <a:p>
            <a:r>
              <a:rPr lang="ja-JP" altLang="en-US" sz="1400"/>
              <a:t>パケットのタイムライン</a:t>
            </a:r>
            <a:endParaRPr lang="en-US" sz="1400"/>
          </a:p>
        </p:txBody>
      </p:sp>
      <p:sp>
        <p:nvSpPr>
          <p:cNvPr id="17" name="TextBox 16">
            <a:extLst>
              <a:ext uri="{FF2B5EF4-FFF2-40B4-BE49-F238E27FC236}">
                <a16:creationId xmlns:a16="http://schemas.microsoft.com/office/drawing/2014/main" id="{5FEE0CF4-28AF-6D4A-92E9-BA9B7992E127}"/>
              </a:ext>
            </a:extLst>
          </p:cNvPr>
          <p:cNvSpPr txBox="1"/>
          <p:nvPr/>
        </p:nvSpPr>
        <p:spPr>
          <a:xfrm>
            <a:off x="3114346" y="5438641"/>
            <a:ext cx="1800493" cy="307777"/>
          </a:xfrm>
          <a:prstGeom prst="rect">
            <a:avLst/>
          </a:prstGeom>
          <a:solidFill>
            <a:schemeClr val="bg1">
              <a:lumMod val="95000"/>
            </a:schemeClr>
          </a:solidFill>
        </p:spPr>
        <p:txBody>
          <a:bodyPr wrap="none" rtlCol="0">
            <a:spAutoFit/>
          </a:bodyPr>
          <a:lstStyle/>
          <a:p>
            <a:r>
              <a:rPr lang="ja-JP" altLang="en-US" sz="1400"/>
              <a:t>選択パケットの詳細</a:t>
            </a:r>
            <a:endParaRPr lang="en-US" sz="1400"/>
          </a:p>
        </p:txBody>
      </p:sp>
      <p:sp>
        <p:nvSpPr>
          <p:cNvPr id="18" name="TextBox 17">
            <a:extLst>
              <a:ext uri="{FF2B5EF4-FFF2-40B4-BE49-F238E27FC236}">
                <a16:creationId xmlns:a16="http://schemas.microsoft.com/office/drawing/2014/main" id="{1F4EA727-F142-BD43-90A2-3DA55426BD4C}"/>
              </a:ext>
            </a:extLst>
          </p:cNvPr>
          <p:cNvSpPr txBox="1"/>
          <p:nvPr/>
        </p:nvSpPr>
        <p:spPr>
          <a:xfrm>
            <a:off x="3114346" y="5996032"/>
            <a:ext cx="2159566" cy="307777"/>
          </a:xfrm>
          <a:prstGeom prst="rect">
            <a:avLst/>
          </a:prstGeom>
          <a:solidFill>
            <a:schemeClr val="bg1">
              <a:lumMod val="95000"/>
            </a:schemeClr>
          </a:solidFill>
        </p:spPr>
        <p:txBody>
          <a:bodyPr wrap="none" rtlCol="0">
            <a:spAutoFit/>
          </a:bodyPr>
          <a:lstStyle/>
          <a:p>
            <a:r>
              <a:rPr lang="ja-JP" altLang="en-US" sz="1400"/>
              <a:t>選択パケットの生データ</a:t>
            </a:r>
            <a:endParaRPr lang="en-US" sz="1400"/>
          </a:p>
        </p:txBody>
      </p:sp>
      <p:sp>
        <p:nvSpPr>
          <p:cNvPr id="19" name="Right Arrow 18">
            <a:extLst>
              <a:ext uri="{FF2B5EF4-FFF2-40B4-BE49-F238E27FC236}">
                <a16:creationId xmlns:a16="http://schemas.microsoft.com/office/drawing/2014/main" id="{2DC23710-9906-CC42-80C7-AC2518112292}"/>
              </a:ext>
            </a:extLst>
          </p:cNvPr>
          <p:cNvSpPr/>
          <p:nvPr/>
        </p:nvSpPr>
        <p:spPr>
          <a:xfrm>
            <a:off x="6062722" y="4007855"/>
            <a:ext cx="480767" cy="124433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2F2A3DF-308A-2147-B89B-0D80FCBC5053}"/>
              </a:ext>
            </a:extLst>
          </p:cNvPr>
          <p:cNvSpPr txBox="1"/>
          <p:nvPr/>
        </p:nvSpPr>
        <p:spPr>
          <a:xfrm>
            <a:off x="5587205" y="5324181"/>
            <a:ext cx="1431802" cy="307777"/>
          </a:xfrm>
          <a:prstGeom prst="rect">
            <a:avLst/>
          </a:prstGeom>
          <a:solidFill>
            <a:schemeClr val="bg1">
              <a:lumMod val="95000"/>
            </a:schemeClr>
          </a:solidFill>
        </p:spPr>
        <p:txBody>
          <a:bodyPr wrap="none" rtlCol="0">
            <a:spAutoFit/>
          </a:bodyPr>
          <a:lstStyle/>
          <a:p>
            <a:r>
              <a:rPr lang="en-US" altLang="ja-JP" sz="1400"/>
              <a:t>TCP</a:t>
            </a:r>
            <a:r>
              <a:rPr lang="ja-JP" altLang="en-US" sz="1400"/>
              <a:t>フロー解析</a:t>
            </a:r>
            <a:endParaRPr lang="en-US" sz="1400"/>
          </a:p>
        </p:txBody>
      </p:sp>
      <p:sp>
        <p:nvSpPr>
          <p:cNvPr id="22" name="TextBox 21">
            <a:extLst>
              <a:ext uri="{FF2B5EF4-FFF2-40B4-BE49-F238E27FC236}">
                <a16:creationId xmlns:a16="http://schemas.microsoft.com/office/drawing/2014/main" id="{A9537CC3-7A67-114A-AF84-3732183AF067}"/>
              </a:ext>
            </a:extLst>
          </p:cNvPr>
          <p:cNvSpPr txBox="1"/>
          <p:nvPr/>
        </p:nvSpPr>
        <p:spPr>
          <a:xfrm>
            <a:off x="5518275" y="5673250"/>
            <a:ext cx="1569660" cy="369332"/>
          </a:xfrm>
          <a:prstGeom prst="rect">
            <a:avLst/>
          </a:prstGeom>
          <a:noFill/>
        </p:spPr>
        <p:txBody>
          <a:bodyPr wrap="none" rtlCol="0">
            <a:spAutoFit/>
          </a:bodyPr>
          <a:lstStyle/>
          <a:p>
            <a:r>
              <a:rPr lang="ja-JP" altLang="en-US"/>
              <a:t>順序通り処理</a:t>
            </a:r>
            <a:endParaRPr lang="en-US"/>
          </a:p>
        </p:txBody>
      </p:sp>
    </p:spTree>
    <p:extLst>
      <p:ext uri="{BB962C8B-B14F-4D97-AF65-F5344CB8AC3E}">
        <p14:creationId xmlns:p14="http://schemas.microsoft.com/office/powerpoint/2010/main" val="1857890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A9FBECD-FD56-0E4F-8604-EDD0E1A4BB63}"/>
              </a:ext>
            </a:extLst>
          </p:cNvPr>
          <p:cNvSpPr>
            <a:spLocks noGrp="1"/>
          </p:cNvSpPr>
          <p:nvPr>
            <p:ph sz="half" idx="1"/>
          </p:nvPr>
        </p:nvSpPr>
        <p:spPr>
          <a:xfrm>
            <a:off x="838200" y="1055712"/>
            <a:ext cx="10515600" cy="5301888"/>
          </a:xfrm>
        </p:spPr>
        <p:txBody>
          <a:bodyPr/>
          <a:lstStyle/>
          <a:p>
            <a:r>
              <a:rPr lang="ja-JP" altLang="en-US"/>
              <a:t>システムコールトレースによりアプリケーションの</a:t>
            </a:r>
            <a:r>
              <a:rPr lang="ja-JP" altLang="en-US">
                <a:solidFill>
                  <a:schemeClr val="accent2"/>
                </a:solidFill>
              </a:rPr>
              <a:t>プロトコルを分析</a:t>
            </a:r>
            <a:endParaRPr lang="en-US" altLang="ja-JP">
              <a:solidFill>
                <a:schemeClr val="accent2"/>
              </a:solidFill>
            </a:endParaRPr>
          </a:p>
          <a:p>
            <a:r>
              <a:rPr lang="ja-JP" altLang="en-US"/>
              <a:t>ネットワーク通信にはシステムコールを呼び出す</a:t>
            </a:r>
            <a:endParaRPr lang="en-US" altLang="ja-JP"/>
          </a:p>
          <a:p>
            <a:pPr lvl="1"/>
            <a:r>
              <a:rPr lang="en-US"/>
              <a:t>socket｜</a:t>
            </a:r>
            <a:r>
              <a:rPr lang="ja-JP" altLang="en-US"/>
              <a:t>新規ソケットインターフェイスを作成</a:t>
            </a:r>
            <a:endParaRPr lang="en-US"/>
          </a:p>
          <a:p>
            <a:pPr lvl="1"/>
            <a:r>
              <a:rPr lang="en-US"/>
              <a:t>connect｜IP/Port</a:t>
            </a:r>
            <a:r>
              <a:rPr lang="ja-JP" altLang="en-US"/>
              <a:t>で指定したソケットと接続</a:t>
            </a:r>
            <a:endParaRPr lang="en-US"/>
          </a:p>
          <a:p>
            <a:pPr lvl="1"/>
            <a:r>
              <a:rPr lang="en-US"/>
              <a:t>bind｜</a:t>
            </a:r>
            <a:r>
              <a:rPr lang="ja-JP" altLang="en-US"/>
              <a:t>自ソケットの</a:t>
            </a:r>
            <a:r>
              <a:rPr lang="en-US" altLang="ja-JP"/>
              <a:t>IP/Port</a:t>
            </a:r>
            <a:r>
              <a:rPr lang="ja-JP" altLang="en-US"/>
              <a:t>を固定</a:t>
            </a:r>
            <a:endParaRPr lang="en-US"/>
          </a:p>
          <a:p>
            <a:pPr lvl="1"/>
            <a:r>
              <a:rPr lang="en-US"/>
              <a:t>recv｜</a:t>
            </a:r>
            <a:r>
              <a:rPr lang="ja-JP" altLang="en-US"/>
              <a:t>ソケットを通しデータを受信</a:t>
            </a:r>
            <a:endParaRPr lang="en-US"/>
          </a:p>
          <a:p>
            <a:pPr lvl="1"/>
            <a:r>
              <a:rPr lang="en-US"/>
              <a:t>send｜</a:t>
            </a:r>
            <a:r>
              <a:rPr lang="ja-JP" altLang="en-US"/>
              <a:t>ソケットを通しデータを送信</a:t>
            </a:r>
            <a:endParaRPr lang="en-US" altLang="ja-JP"/>
          </a:p>
          <a:p>
            <a:endParaRPr lang="en-US"/>
          </a:p>
        </p:txBody>
      </p:sp>
      <p:sp>
        <p:nvSpPr>
          <p:cNvPr id="2" name="Title 1">
            <a:extLst>
              <a:ext uri="{FF2B5EF4-FFF2-40B4-BE49-F238E27FC236}">
                <a16:creationId xmlns:a16="http://schemas.microsoft.com/office/drawing/2014/main" id="{84C834F3-78A2-8A43-897C-E85E8569E248}"/>
              </a:ext>
            </a:extLst>
          </p:cNvPr>
          <p:cNvSpPr>
            <a:spLocks noGrp="1"/>
          </p:cNvSpPr>
          <p:nvPr>
            <p:ph type="title"/>
          </p:nvPr>
        </p:nvSpPr>
        <p:spPr/>
        <p:txBody>
          <a:bodyPr>
            <a:normAutofit/>
          </a:bodyPr>
          <a:lstStyle/>
          <a:p>
            <a:r>
              <a:rPr lang="ja-JP" altLang="en-US"/>
              <a:t>パッシブキャプチャ例｜</a:t>
            </a:r>
            <a:r>
              <a:rPr lang="ja-JP" altLang="en-US" sz="3100"/>
              <a:t>システムコールトレース</a:t>
            </a:r>
            <a:endParaRPr lang="en-US" sz="3100"/>
          </a:p>
        </p:txBody>
      </p:sp>
      <p:sp>
        <p:nvSpPr>
          <p:cNvPr id="3" name="Slide Number Placeholder 2">
            <a:extLst>
              <a:ext uri="{FF2B5EF4-FFF2-40B4-BE49-F238E27FC236}">
                <a16:creationId xmlns:a16="http://schemas.microsoft.com/office/drawing/2014/main" id="{6C467A1E-5AFD-6A4A-AF5D-12A5FF763CD5}"/>
              </a:ext>
            </a:extLst>
          </p:cNvPr>
          <p:cNvSpPr>
            <a:spLocks noGrp="1"/>
          </p:cNvSpPr>
          <p:nvPr>
            <p:ph type="sldNum" sz="quarter" idx="12"/>
          </p:nvPr>
        </p:nvSpPr>
        <p:spPr/>
        <p:txBody>
          <a:bodyPr/>
          <a:lstStyle/>
          <a:p>
            <a:fld id="{58BE248D-CE12-974A-8253-491545BF141D}" type="slidenum">
              <a:rPr lang="en-US"/>
              <a:t>6</a:t>
            </a:fld>
            <a:endParaRPr lang="en-US"/>
          </a:p>
        </p:txBody>
      </p:sp>
      <p:pic>
        <p:nvPicPr>
          <p:cNvPr id="7" name="Picture 6">
            <a:extLst>
              <a:ext uri="{FF2B5EF4-FFF2-40B4-BE49-F238E27FC236}">
                <a16:creationId xmlns:a16="http://schemas.microsoft.com/office/drawing/2014/main" id="{3B962EF8-ED0B-EF43-B55A-12A619CF862E}"/>
              </a:ext>
            </a:extLst>
          </p:cNvPr>
          <p:cNvPicPr>
            <a:picLocks noChangeAspect="1"/>
          </p:cNvPicPr>
          <p:nvPr/>
        </p:nvPicPr>
        <p:blipFill>
          <a:blip r:embed="rId3"/>
          <a:stretch>
            <a:fillRect/>
          </a:stretch>
        </p:blipFill>
        <p:spPr>
          <a:xfrm>
            <a:off x="7184571" y="1970121"/>
            <a:ext cx="4664501" cy="4531453"/>
          </a:xfrm>
          <a:prstGeom prst="rect">
            <a:avLst/>
          </a:prstGeom>
        </p:spPr>
      </p:pic>
    </p:spTree>
    <p:extLst>
      <p:ext uri="{BB962C8B-B14F-4D97-AF65-F5344CB8AC3E}">
        <p14:creationId xmlns:p14="http://schemas.microsoft.com/office/powerpoint/2010/main" val="1433411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A9FBECD-FD56-0E4F-8604-EDD0E1A4BB63}"/>
              </a:ext>
            </a:extLst>
          </p:cNvPr>
          <p:cNvSpPr>
            <a:spLocks noGrp="1"/>
          </p:cNvSpPr>
          <p:nvPr>
            <p:ph sz="half" idx="1"/>
          </p:nvPr>
        </p:nvSpPr>
        <p:spPr>
          <a:xfrm>
            <a:off x="838200" y="1055712"/>
            <a:ext cx="10515600" cy="5301888"/>
          </a:xfrm>
        </p:spPr>
        <p:txBody>
          <a:bodyPr/>
          <a:lstStyle/>
          <a:p>
            <a:r>
              <a:rPr lang="en-US"/>
              <a:t>strace (systemcall trace)</a:t>
            </a:r>
          </a:p>
          <a:p>
            <a:pPr lvl="1"/>
            <a:r>
              <a:rPr lang="ja-JP" altLang="en-US"/>
              <a:t>特権なしでユーザプログラムのシステムコール監視が可能</a:t>
            </a:r>
            <a:endParaRPr lang="en-US"/>
          </a:p>
        </p:txBody>
      </p:sp>
      <p:sp>
        <p:nvSpPr>
          <p:cNvPr id="2" name="Title 1">
            <a:extLst>
              <a:ext uri="{FF2B5EF4-FFF2-40B4-BE49-F238E27FC236}">
                <a16:creationId xmlns:a16="http://schemas.microsoft.com/office/drawing/2014/main" id="{84C834F3-78A2-8A43-897C-E85E8569E248}"/>
              </a:ext>
            </a:extLst>
          </p:cNvPr>
          <p:cNvSpPr>
            <a:spLocks noGrp="1"/>
          </p:cNvSpPr>
          <p:nvPr>
            <p:ph type="title"/>
          </p:nvPr>
        </p:nvSpPr>
        <p:spPr/>
        <p:txBody>
          <a:bodyPr>
            <a:normAutofit/>
          </a:bodyPr>
          <a:lstStyle/>
          <a:p>
            <a:r>
              <a:rPr lang="ja-JP" altLang="en-US"/>
              <a:t>パッシブキャプチャ例｜</a:t>
            </a:r>
            <a:r>
              <a:rPr lang="ja-JP" altLang="en-US" sz="3100"/>
              <a:t>システムコールトレース</a:t>
            </a:r>
            <a:endParaRPr lang="en-US" sz="3100"/>
          </a:p>
        </p:txBody>
      </p:sp>
      <p:sp>
        <p:nvSpPr>
          <p:cNvPr id="3" name="Slide Number Placeholder 2">
            <a:extLst>
              <a:ext uri="{FF2B5EF4-FFF2-40B4-BE49-F238E27FC236}">
                <a16:creationId xmlns:a16="http://schemas.microsoft.com/office/drawing/2014/main" id="{6C467A1E-5AFD-6A4A-AF5D-12A5FF763CD5}"/>
              </a:ext>
            </a:extLst>
          </p:cNvPr>
          <p:cNvSpPr>
            <a:spLocks noGrp="1"/>
          </p:cNvSpPr>
          <p:nvPr>
            <p:ph type="sldNum" sz="quarter" idx="12"/>
          </p:nvPr>
        </p:nvSpPr>
        <p:spPr/>
        <p:txBody>
          <a:bodyPr/>
          <a:lstStyle/>
          <a:p>
            <a:fld id="{58BE248D-CE12-974A-8253-491545BF141D}" type="slidenum">
              <a:rPr lang="en-US"/>
              <a:t>7</a:t>
            </a:fld>
            <a:endParaRPr lang="en-US"/>
          </a:p>
        </p:txBody>
      </p:sp>
      <p:pic>
        <p:nvPicPr>
          <p:cNvPr id="9" name="Picture 8">
            <a:extLst>
              <a:ext uri="{FF2B5EF4-FFF2-40B4-BE49-F238E27FC236}">
                <a16:creationId xmlns:a16="http://schemas.microsoft.com/office/drawing/2014/main" id="{88FA926A-2A20-9F44-83F7-83B8F2CAA879}"/>
              </a:ext>
            </a:extLst>
          </p:cNvPr>
          <p:cNvPicPr>
            <a:picLocks noChangeAspect="1"/>
          </p:cNvPicPr>
          <p:nvPr/>
        </p:nvPicPr>
        <p:blipFill>
          <a:blip r:embed="rId3"/>
          <a:stretch>
            <a:fillRect/>
          </a:stretch>
        </p:blipFill>
        <p:spPr>
          <a:xfrm>
            <a:off x="838200" y="3073269"/>
            <a:ext cx="10423137" cy="2485781"/>
          </a:xfrm>
          <a:prstGeom prst="rect">
            <a:avLst/>
          </a:prstGeom>
        </p:spPr>
      </p:pic>
      <p:sp>
        <p:nvSpPr>
          <p:cNvPr id="10" name="TextBox 9">
            <a:extLst>
              <a:ext uri="{FF2B5EF4-FFF2-40B4-BE49-F238E27FC236}">
                <a16:creationId xmlns:a16="http://schemas.microsoft.com/office/drawing/2014/main" id="{2837F7AC-F82F-4644-AEFA-78A6F88E506A}"/>
              </a:ext>
            </a:extLst>
          </p:cNvPr>
          <p:cNvSpPr txBox="1"/>
          <p:nvPr/>
        </p:nvSpPr>
        <p:spPr>
          <a:xfrm>
            <a:off x="7849590" y="3552767"/>
            <a:ext cx="2149948" cy="307777"/>
          </a:xfrm>
          <a:prstGeom prst="rect">
            <a:avLst/>
          </a:prstGeom>
          <a:noFill/>
        </p:spPr>
        <p:txBody>
          <a:bodyPr wrap="none" rtlCol="0">
            <a:spAutoFit/>
          </a:bodyPr>
          <a:lstStyle/>
          <a:p>
            <a:r>
              <a:rPr lang="ja-JP" altLang="en-US" sz="1400"/>
              <a:t>新規</a:t>
            </a:r>
            <a:r>
              <a:rPr lang="en-US" altLang="ja-JP" sz="1400"/>
              <a:t>TCP</a:t>
            </a:r>
            <a:r>
              <a:rPr lang="ja-JP" altLang="en-US" sz="1400"/>
              <a:t>ソケットを作成</a:t>
            </a:r>
            <a:endParaRPr lang="en-US" sz="1400"/>
          </a:p>
        </p:txBody>
      </p:sp>
      <p:sp>
        <p:nvSpPr>
          <p:cNvPr id="11" name="TextBox 10">
            <a:extLst>
              <a:ext uri="{FF2B5EF4-FFF2-40B4-BE49-F238E27FC236}">
                <a16:creationId xmlns:a16="http://schemas.microsoft.com/office/drawing/2014/main" id="{29FC306D-4CB4-4E49-915A-989B0F4C9DA7}"/>
              </a:ext>
            </a:extLst>
          </p:cNvPr>
          <p:cNvSpPr txBox="1"/>
          <p:nvPr/>
        </p:nvSpPr>
        <p:spPr>
          <a:xfrm>
            <a:off x="7895822" y="3965183"/>
            <a:ext cx="3922869" cy="307777"/>
          </a:xfrm>
          <a:prstGeom prst="rect">
            <a:avLst/>
          </a:prstGeom>
          <a:noFill/>
        </p:spPr>
        <p:txBody>
          <a:bodyPr wrap="none" rtlCol="0">
            <a:spAutoFit/>
          </a:bodyPr>
          <a:lstStyle/>
          <a:p>
            <a:r>
              <a:rPr lang="ja-JP" altLang="en-US" sz="1400"/>
              <a:t>ポート</a:t>
            </a:r>
            <a:r>
              <a:rPr lang="en-US" altLang="ja-JP" sz="1400"/>
              <a:t> 5555, IP 192.168.10.1 </a:t>
            </a:r>
            <a:r>
              <a:rPr lang="ja-JP" altLang="en-US" sz="1400"/>
              <a:t>に</a:t>
            </a:r>
            <a:r>
              <a:rPr lang="en-US" altLang="ja-JP" sz="1400"/>
              <a:t> TCP </a:t>
            </a:r>
            <a:r>
              <a:rPr lang="ja-JP" altLang="en-US" sz="1400"/>
              <a:t>接続確立</a:t>
            </a:r>
            <a:endParaRPr lang="en-US" sz="1400"/>
          </a:p>
        </p:txBody>
      </p:sp>
      <p:sp>
        <p:nvSpPr>
          <p:cNvPr id="12" name="TextBox 11">
            <a:extLst>
              <a:ext uri="{FF2B5EF4-FFF2-40B4-BE49-F238E27FC236}">
                <a16:creationId xmlns:a16="http://schemas.microsoft.com/office/drawing/2014/main" id="{F36E25AD-6751-774B-BFBC-45FEAD457DF4}"/>
              </a:ext>
            </a:extLst>
          </p:cNvPr>
          <p:cNvSpPr txBox="1"/>
          <p:nvPr/>
        </p:nvSpPr>
        <p:spPr>
          <a:xfrm>
            <a:off x="7895822" y="4315209"/>
            <a:ext cx="1742144" cy="307777"/>
          </a:xfrm>
          <a:prstGeom prst="rect">
            <a:avLst/>
          </a:prstGeom>
          <a:noFill/>
        </p:spPr>
        <p:txBody>
          <a:bodyPr wrap="none" rtlCol="0">
            <a:spAutoFit/>
          </a:bodyPr>
          <a:lstStyle/>
          <a:p>
            <a:r>
              <a:rPr lang="en-US" sz="1400"/>
              <a:t>Hello World! </a:t>
            </a:r>
            <a:r>
              <a:rPr lang="ja-JP" altLang="en-US" sz="1400"/>
              <a:t>を送信</a:t>
            </a:r>
            <a:endParaRPr lang="en-US" sz="1400"/>
          </a:p>
        </p:txBody>
      </p:sp>
      <p:sp>
        <p:nvSpPr>
          <p:cNvPr id="13" name="TextBox 12">
            <a:extLst>
              <a:ext uri="{FF2B5EF4-FFF2-40B4-BE49-F238E27FC236}">
                <a16:creationId xmlns:a16="http://schemas.microsoft.com/office/drawing/2014/main" id="{49A5C521-44E0-834B-B55D-53CB5DFE7620}"/>
              </a:ext>
            </a:extLst>
          </p:cNvPr>
          <p:cNvSpPr txBox="1"/>
          <p:nvPr/>
        </p:nvSpPr>
        <p:spPr>
          <a:xfrm>
            <a:off x="7895822" y="4622986"/>
            <a:ext cx="1148071" cy="307777"/>
          </a:xfrm>
          <a:prstGeom prst="rect">
            <a:avLst/>
          </a:prstGeom>
          <a:noFill/>
        </p:spPr>
        <p:txBody>
          <a:bodyPr wrap="none" rtlCol="0">
            <a:spAutoFit/>
          </a:bodyPr>
          <a:lstStyle/>
          <a:p>
            <a:r>
              <a:rPr lang="en-US" sz="1400"/>
              <a:t>Boo! </a:t>
            </a:r>
            <a:r>
              <a:rPr lang="ja-JP" altLang="en-US" sz="1400"/>
              <a:t>を受信</a:t>
            </a:r>
            <a:endParaRPr lang="en-US" sz="1400"/>
          </a:p>
        </p:txBody>
      </p:sp>
    </p:spTree>
    <p:extLst>
      <p:ext uri="{BB962C8B-B14F-4D97-AF65-F5344CB8AC3E}">
        <p14:creationId xmlns:p14="http://schemas.microsoft.com/office/powerpoint/2010/main" val="8784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A9FBECD-FD56-0E4F-8604-EDD0E1A4BB63}"/>
              </a:ext>
            </a:extLst>
          </p:cNvPr>
          <p:cNvSpPr>
            <a:spLocks noGrp="1"/>
          </p:cNvSpPr>
          <p:nvPr>
            <p:ph sz="half" idx="1"/>
          </p:nvPr>
        </p:nvSpPr>
        <p:spPr>
          <a:xfrm>
            <a:off x="838200" y="1055712"/>
            <a:ext cx="10515600" cy="5301888"/>
          </a:xfrm>
        </p:spPr>
        <p:txBody>
          <a:bodyPr/>
          <a:lstStyle/>
          <a:p>
            <a:r>
              <a:rPr lang="en-US"/>
              <a:t>Dtrace (systemcall trace)</a:t>
            </a:r>
          </a:p>
          <a:p>
            <a:pPr lvl="1"/>
            <a:r>
              <a:rPr lang="ja-JP" altLang="en-US"/>
              <a:t>スクリプトによってシステム全体のトレースが可能</a:t>
            </a:r>
            <a:endParaRPr lang="en-US" altLang="ja-JP"/>
          </a:p>
          <a:p>
            <a:pPr lvl="2"/>
            <a:endParaRPr lang="en-US"/>
          </a:p>
        </p:txBody>
      </p:sp>
      <p:sp>
        <p:nvSpPr>
          <p:cNvPr id="2" name="Title 1">
            <a:extLst>
              <a:ext uri="{FF2B5EF4-FFF2-40B4-BE49-F238E27FC236}">
                <a16:creationId xmlns:a16="http://schemas.microsoft.com/office/drawing/2014/main" id="{84C834F3-78A2-8A43-897C-E85E8569E248}"/>
              </a:ext>
            </a:extLst>
          </p:cNvPr>
          <p:cNvSpPr>
            <a:spLocks noGrp="1"/>
          </p:cNvSpPr>
          <p:nvPr>
            <p:ph type="title"/>
          </p:nvPr>
        </p:nvSpPr>
        <p:spPr/>
        <p:txBody>
          <a:bodyPr>
            <a:normAutofit/>
          </a:bodyPr>
          <a:lstStyle/>
          <a:p>
            <a:r>
              <a:rPr lang="ja-JP" altLang="en-US"/>
              <a:t>パッシブキャプチャ例｜</a:t>
            </a:r>
            <a:r>
              <a:rPr lang="ja-JP" altLang="en-US" sz="3100"/>
              <a:t>システムコールトレース</a:t>
            </a:r>
            <a:endParaRPr lang="en-US" sz="3100"/>
          </a:p>
        </p:txBody>
      </p:sp>
      <p:sp>
        <p:nvSpPr>
          <p:cNvPr id="3" name="Slide Number Placeholder 2">
            <a:extLst>
              <a:ext uri="{FF2B5EF4-FFF2-40B4-BE49-F238E27FC236}">
                <a16:creationId xmlns:a16="http://schemas.microsoft.com/office/drawing/2014/main" id="{6C467A1E-5AFD-6A4A-AF5D-12A5FF763CD5}"/>
              </a:ext>
            </a:extLst>
          </p:cNvPr>
          <p:cNvSpPr>
            <a:spLocks noGrp="1"/>
          </p:cNvSpPr>
          <p:nvPr>
            <p:ph type="sldNum" sz="quarter" idx="12"/>
          </p:nvPr>
        </p:nvSpPr>
        <p:spPr/>
        <p:txBody>
          <a:bodyPr/>
          <a:lstStyle/>
          <a:p>
            <a:fld id="{58BE248D-CE12-974A-8253-491545BF141D}" type="slidenum">
              <a:rPr lang="en-US"/>
              <a:t>8</a:t>
            </a:fld>
            <a:endParaRPr lang="en-US"/>
          </a:p>
        </p:txBody>
      </p:sp>
      <p:pic>
        <p:nvPicPr>
          <p:cNvPr id="6" name="Picture 5">
            <a:extLst>
              <a:ext uri="{FF2B5EF4-FFF2-40B4-BE49-F238E27FC236}">
                <a16:creationId xmlns:a16="http://schemas.microsoft.com/office/drawing/2014/main" id="{71516056-9F30-C74F-85FA-D09564E8E193}"/>
              </a:ext>
            </a:extLst>
          </p:cNvPr>
          <p:cNvPicPr>
            <a:picLocks noChangeAspect="1"/>
          </p:cNvPicPr>
          <p:nvPr/>
        </p:nvPicPr>
        <p:blipFill rotWithShape="1">
          <a:blip r:embed="rId3"/>
          <a:srcRect t="9474" b="10882"/>
          <a:stretch/>
        </p:blipFill>
        <p:spPr>
          <a:xfrm>
            <a:off x="2040371" y="1911926"/>
            <a:ext cx="8111258" cy="2826988"/>
          </a:xfrm>
          <a:prstGeom prst="rect">
            <a:avLst/>
          </a:prstGeom>
        </p:spPr>
      </p:pic>
      <p:pic>
        <p:nvPicPr>
          <p:cNvPr id="8" name="Picture 7">
            <a:extLst>
              <a:ext uri="{FF2B5EF4-FFF2-40B4-BE49-F238E27FC236}">
                <a16:creationId xmlns:a16="http://schemas.microsoft.com/office/drawing/2014/main" id="{2111E010-6B6B-D54F-8B1E-3E0425E2F2B4}"/>
              </a:ext>
            </a:extLst>
          </p:cNvPr>
          <p:cNvPicPr>
            <a:picLocks noChangeAspect="1"/>
          </p:cNvPicPr>
          <p:nvPr/>
        </p:nvPicPr>
        <p:blipFill rotWithShape="1">
          <a:blip r:embed="rId4"/>
          <a:srcRect b="15469"/>
          <a:stretch/>
        </p:blipFill>
        <p:spPr>
          <a:xfrm>
            <a:off x="2040371" y="5236427"/>
            <a:ext cx="7594600" cy="1460005"/>
          </a:xfrm>
          <a:prstGeom prst="rect">
            <a:avLst/>
          </a:prstGeom>
        </p:spPr>
      </p:pic>
      <p:sp>
        <p:nvSpPr>
          <p:cNvPr id="14" name="TextBox 13">
            <a:extLst>
              <a:ext uri="{FF2B5EF4-FFF2-40B4-BE49-F238E27FC236}">
                <a16:creationId xmlns:a16="http://schemas.microsoft.com/office/drawing/2014/main" id="{D6D72DAD-00C4-5143-9B57-485DAFC7A708}"/>
              </a:ext>
            </a:extLst>
          </p:cNvPr>
          <p:cNvSpPr txBox="1"/>
          <p:nvPr/>
        </p:nvSpPr>
        <p:spPr>
          <a:xfrm>
            <a:off x="6228269" y="2398816"/>
            <a:ext cx="2691763" cy="307777"/>
          </a:xfrm>
          <a:prstGeom prst="rect">
            <a:avLst/>
          </a:prstGeom>
          <a:noFill/>
        </p:spPr>
        <p:txBody>
          <a:bodyPr wrap="none" rtlCol="0">
            <a:spAutoFit/>
          </a:bodyPr>
          <a:lstStyle/>
          <a:p>
            <a:r>
              <a:rPr lang="en-US" sz="1400"/>
              <a:t>IPv4</a:t>
            </a:r>
            <a:r>
              <a:rPr lang="ja-JP" altLang="en-US" sz="1400"/>
              <a:t>で使われるアドレス構造体</a:t>
            </a:r>
            <a:endParaRPr lang="en-US" sz="1400"/>
          </a:p>
        </p:txBody>
      </p:sp>
      <p:sp>
        <p:nvSpPr>
          <p:cNvPr id="15" name="TextBox 14">
            <a:extLst>
              <a:ext uri="{FF2B5EF4-FFF2-40B4-BE49-F238E27FC236}">
                <a16:creationId xmlns:a16="http://schemas.microsoft.com/office/drawing/2014/main" id="{9A92808E-778C-0441-B222-8F40F340D7B7}"/>
              </a:ext>
            </a:extLst>
          </p:cNvPr>
          <p:cNvSpPr txBox="1"/>
          <p:nvPr/>
        </p:nvSpPr>
        <p:spPr>
          <a:xfrm>
            <a:off x="6228269" y="3171531"/>
            <a:ext cx="5375189" cy="307777"/>
          </a:xfrm>
          <a:prstGeom prst="rect">
            <a:avLst/>
          </a:prstGeom>
          <a:noFill/>
        </p:spPr>
        <p:txBody>
          <a:bodyPr wrap="none" rtlCol="0">
            <a:spAutoFit/>
          </a:bodyPr>
          <a:lstStyle/>
          <a:p>
            <a:r>
              <a:rPr lang="ja-JP" altLang="en-US" sz="1400"/>
              <a:t>トレースポイントを指定</a:t>
            </a:r>
            <a:r>
              <a:rPr lang="en-US" altLang="ja-JP" sz="1400"/>
              <a:t> (dtrace –l </a:t>
            </a:r>
            <a:r>
              <a:rPr lang="ja-JP" altLang="en-US" sz="1400"/>
              <a:t>でトレースポイント一覧取得</a:t>
            </a:r>
            <a:r>
              <a:rPr lang="en-US" altLang="ja-JP" sz="1400"/>
              <a:t>)</a:t>
            </a:r>
            <a:endParaRPr lang="en-US" sz="1400"/>
          </a:p>
        </p:txBody>
      </p:sp>
      <p:sp>
        <p:nvSpPr>
          <p:cNvPr id="16" name="TextBox 15">
            <a:extLst>
              <a:ext uri="{FF2B5EF4-FFF2-40B4-BE49-F238E27FC236}">
                <a16:creationId xmlns:a16="http://schemas.microsoft.com/office/drawing/2014/main" id="{AF5087EA-76A0-CA4D-AE87-400A27F41D37}"/>
              </a:ext>
            </a:extLst>
          </p:cNvPr>
          <p:cNvSpPr txBox="1"/>
          <p:nvPr/>
        </p:nvSpPr>
        <p:spPr>
          <a:xfrm>
            <a:off x="6228268" y="3424419"/>
            <a:ext cx="4729180" cy="307777"/>
          </a:xfrm>
          <a:prstGeom prst="rect">
            <a:avLst/>
          </a:prstGeom>
          <a:noFill/>
        </p:spPr>
        <p:txBody>
          <a:bodyPr wrap="none" rtlCol="0">
            <a:spAutoFit/>
          </a:bodyPr>
          <a:lstStyle/>
          <a:p>
            <a:r>
              <a:rPr lang="ja-JP" altLang="en-US" sz="1400"/>
              <a:t>フィルタを指定</a:t>
            </a:r>
            <a:r>
              <a:rPr lang="en-US" altLang="ja-JP" sz="1400"/>
              <a:t> (</a:t>
            </a:r>
            <a:r>
              <a:rPr lang="ja-JP" altLang="en-US" sz="1400"/>
              <a:t>アドレス構造体の大きさで</a:t>
            </a:r>
            <a:r>
              <a:rPr lang="en-US" altLang="ja-JP" sz="1400"/>
              <a:t> IPv4 </a:t>
            </a:r>
            <a:r>
              <a:rPr lang="ja-JP" altLang="en-US" sz="1400"/>
              <a:t>と判断</a:t>
            </a:r>
            <a:r>
              <a:rPr lang="en-US" altLang="ja-JP" sz="1400"/>
              <a:t>)</a:t>
            </a:r>
            <a:endParaRPr lang="en-US" sz="1400"/>
          </a:p>
        </p:txBody>
      </p:sp>
      <p:sp>
        <p:nvSpPr>
          <p:cNvPr id="17" name="TextBox 16">
            <a:extLst>
              <a:ext uri="{FF2B5EF4-FFF2-40B4-BE49-F238E27FC236}">
                <a16:creationId xmlns:a16="http://schemas.microsoft.com/office/drawing/2014/main" id="{86D147B5-DCC2-2844-9966-925B72AB3688}"/>
              </a:ext>
            </a:extLst>
          </p:cNvPr>
          <p:cNvSpPr txBox="1"/>
          <p:nvPr/>
        </p:nvSpPr>
        <p:spPr>
          <a:xfrm>
            <a:off x="6228268" y="3753472"/>
            <a:ext cx="4232056" cy="307777"/>
          </a:xfrm>
          <a:prstGeom prst="rect">
            <a:avLst/>
          </a:prstGeom>
          <a:noFill/>
        </p:spPr>
        <p:txBody>
          <a:bodyPr wrap="none" rtlCol="0">
            <a:spAutoFit/>
          </a:bodyPr>
          <a:lstStyle/>
          <a:p>
            <a:r>
              <a:rPr lang="en-US" sz="1400"/>
              <a:t>arg0 ~ 2 </a:t>
            </a:r>
            <a:r>
              <a:rPr lang="ja-JP" altLang="en-US" sz="1400"/>
              <a:t>には</a:t>
            </a:r>
            <a:r>
              <a:rPr lang="en-US" sz="1400"/>
              <a:t>connect</a:t>
            </a:r>
            <a:r>
              <a:rPr lang="ja-JP" altLang="en-US" sz="1400"/>
              <a:t>システムコールの引数が格納</a:t>
            </a:r>
            <a:endParaRPr lang="en-US" altLang="ja-JP" sz="1400"/>
          </a:p>
        </p:txBody>
      </p:sp>
      <p:sp>
        <p:nvSpPr>
          <p:cNvPr id="18" name="TextBox 17">
            <a:extLst>
              <a:ext uri="{FF2B5EF4-FFF2-40B4-BE49-F238E27FC236}">
                <a16:creationId xmlns:a16="http://schemas.microsoft.com/office/drawing/2014/main" id="{E1066B2A-BEE9-5D4C-B238-39A381FA8B9E}"/>
              </a:ext>
            </a:extLst>
          </p:cNvPr>
          <p:cNvSpPr txBox="1"/>
          <p:nvPr/>
        </p:nvSpPr>
        <p:spPr>
          <a:xfrm>
            <a:off x="6228268" y="4306329"/>
            <a:ext cx="3207866" cy="307777"/>
          </a:xfrm>
          <a:prstGeom prst="rect">
            <a:avLst/>
          </a:prstGeom>
          <a:noFill/>
        </p:spPr>
        <p:txBody>
          <a:bodyPr wrap="none" rtlCol="0">
            <a:spAutoFit/>
          </a:bodyPr>
          <a:lstStyle/>
          <a:p>
            <a:r>
              <a:rPr lang="ja-JP" altLang="en-US" sz="1400"/>
              <a:t>プロセス名</a:t>
            </a:r>
            <a:r>
              <a:rPr lang="en-US" altLang="ja-JP" sz="1400"/>
              <a:t>, </a:t>
            </a:r>
            <a:r>
              <a:rPr lang="ja-JP" altLang="en-US" sz="1400"/>
              <a:t>宛先</a:t>
            </a:r>
            <a:r>
              <a:rPr lang="en-US" altLang="ja-JP" sz="1400"/>
              <a:t>IP, </a:t>
            </a:r>
            <a:r>
              <a:rPr lang="ja-JP" altLang="en-US" sz="1400"/>
              <a:t>ポート番号を表示</a:t>
            </a:r>
            <a:endParaRPr lang="en-US" altLang="ja-JP" sz="1400"/>
          </a:p>
        </p:txBody>
      </p:sp>
      <p:sp>
        <p:nvSpPr>
          <p:cNvPr id="19" name="Right Arrow 18">
            <a:extLst>
              <a:ext uri="{FF2B5EF4-FFF2-40B4-BE49-F238E27FC236}">
                <a16:creationId xmlns:a16="http://schemas.microsoft.com/office/drawing/2014/main" id="{C5A5970F-C279-A84E-8471-692E265880ED}"/>
              </a:ext>
            </a:extLst>
          </p:cNvPr>
          <p:cNvSpPr/>
          <p:nvPr/>
        </p:nvSpPr>
        <p:spPr>
          <a:xfrm rot="5400000">
            <a:off x="2422157" y="4365501"/>
            <a:ext cx="480767" cy="124433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EA1462-BC49-524B-95A1-EAB8D9AB3C16}"/>
              </a:ext>
            </a:extLst>
          </p:cNvPr>
          <p:cNvSpPr txBox="1"/>
          <p:nvPr/>
        </p:nvSpPr>
        <p:spPr>
          <a:xfrm>
            <a:off x="3267846" y="4698864"/>
            <a:ext cx="3105337" cy="523220"/>
          </a:xfrm>
          <a:prstGeom prst="rect">
            <a:avLst/>
          </a:prstGeom>
          <a:noFill/>
        </p:spPr>
        <p:txBody>
          <a:bodyPr wrap="none" rtlCol="0">
            <a:spAutoFit/>
          </a:bodyPr>
          <a:lstStyle/>
          <a:p>
            <a:r>
              <a:rPr lang="ja-JP" altLang="en-US" sz="1400"/>
              <a:t>スクリプトを</a:t>
            </a:r>
            <a:r>
              <a:rPr lang="en-US" altLang="ja-JP" sz="1400"/>
              <a:t> traceconnect.d </a:t>
            </a:r>
            <a:r>
              <a:rPr lang="ja-JP" altLang="en-US" sz="1400"/>
              <a:t>に保存</a:t>
            </a:r>
            <a:br>
              <a:rPr lang="en-US" altLang="ja-JP" sz="1400"/>
            </a:br>
            <a:r>
              <a:rPr lang="en-US" altLang="ja-JP" sz="1400"/>
              <a:t>dtrace –s traceconnect.d</a:t>
            </a:r>
            <a:r>
              <a:rPr lang="ja-JP" altLang="en-US" sz="1400"/>
              <a:t> を実行</a:t>
            </a:r>
            <a:endParaRPr lang="en-US" altLang="ja-JP" sz="1400"/>
          </a:p>
        </p:txBody>
      </p:sp>
    </p:spTree>
    <p:extLst>
      <p:ext uri="{BB962C8B-B14F-4D97-AF65-F5344CB8AC3E}">
        <p14:creationId xmlns:p14="http://schemas.microsoft.com/office/powerpoint/2010/main" val="294929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A9FBECD-FD56-0E4F-8604-EDD0E1A4BB63}"/>
              </a:ext>
            </a:extLst>
          </p:cNvPr>
          <p:cNvSpPr>
            <a:spLocks noGrp="1"/>
          </p:cNvSpPr>
          <p:nvPr>
            <p:ph sz="half" idx="1"/>
          </p:nvPr>
        </p:nvSpPr>
        <p:spPr>
          <a:xfrm>
            <a:off x="838200" y="1055712"/>
            <a:ext cx="10515600" cy="5301888"/>
          </a:xfrm>
        </p:spPr>
        <p:txBody>
          <a:bodyPr/>
          <a:lstStyle/>
          <a:p>
            <a:r>
              <a:rPr lang="en-US"/>
              <a:t>Windows </a:t>
            </a:r>
            <a:r>
              <a:rPr lang="ja-JP" altLang="en-US"/>
              <a:t>のトレース</a:t>
            </a:r>
            <a:endParaRPr lang="en-US" altLang="ja-JP"/>
          </a:p>
          <a:p>
            <a:pPr lvl="1"/>
            <a:r>
              <a:rPr lang="ja-JP" altLang="en-US"/>
              <a:t>ネットワーク機能はドライバを介して呼び出し</a:t>
            </a:r>
            <a:r>
              <a:rPr lang="en-US" altLang="ja-JP"/>
              <a:t>, </a:t>
            </a:r>
            <a:r>
              <a:rPr lang="ja-JP" altLang="en-US"/>
              <a:t>イベントを生成</a:t>
            </a:r>
            <a:endParaRPr lang="en-US" altLang="ja-JP"/>
          </a:p>
          <a:p>
            <a:pPr lvl="1"/>
            <a:r>
              <a:rPr lang="en-US">
                <a:solidFill>
                  <a:schemeClr val="accent2"/>
                </a:solidFill>
              </a:rPr>
              <a:t>Process Monitor </a:t>
            </a:r>
            <a:r>
              <a:rPr lang="ja-JP" altLang="en-US"/>
              <a:t>を利用</a:t>
            </a:r>
            <a:endParaRPr lang="en-US"/>
          </a:p>
        </p:txBody>
      </p:sp>
      <p:sp>
        <p:nvSpPr>
          <p:cNvPr id="2" name="Title 1">
            <a:extLst>
              <a:ext uri="{FF2B5EF4-FFF2-40B4-BE49-F238E27FC236}">
                <a16:creationId xmlns:a16="http://schemas.microsoft.com/office/drawing/2014/main" id="{84C834F3-78A2-8A43-897C-E85E8569E248}"/>
              </a:ext>
            </a:extLst>
          </p:cNvPr>
          <p:cNvSpPr>
            <a:spLocks noGrp="1"/>
          </p:cNvSpPr>
          <p:nvPr>
            <p:ph type="title"/>
          </p:nvPr>
        </p:nvSpPr>
        <p:spPr/>
        <p:txBody>
          <a:bodyPr>
            <a:normAutofit/>
          </a:bodyPr>
          <a:lstStyle/>
          <a:p>
            <a:r>
              <a:rPr lang="ja-JP" altLang="en-US"/>
              <a:t>パッシブキャプチャ例｜</a:t>
            </a:r>
            <a:r>
              <a:rPr lang="ja-JP" altLang="en-US" sz="3100"/>
              <a:t>システムコールトレース</a:t>
            </a:r>
            <a:endParaRPr lang="en-US" sz="3100"/>
          </a:p>
        </p:txBody>
      </p:sp>
      <p:sp>
        <p:nvSpPr>
          <p:cNvPr id="3" name="Slide Number Placeholder 2">
            <a:extLst>
              <a:ext uri="{FF2B5EF4-FFF2-40B4-BE49-F238E27FC236}">
                <a16:creationId xmlns:a16="http://schemas.microsoft.com/office/drawing/2014/main" id="{6C467A1E-5AFD-6A4A-AF5D-12A5FF763CD5}"/>
              </a:ext>
            </a:extLst>
          </p:cNvPr>
          <p:cNvSpPr>
            <a:spLocks noGrp="1"/>
          </p:cNvSpPr>
          <p:nvPr>
            <p:ph type="sldNum" sz="quarter" idx="12"/>
          </p:nvPr>
        </p:nvSpPr>
        <p:spPr/>
        <p:txBody>
          <a:bodyPr/>
          <a:lstStyle/>
          <a:p>
            <a:fld id="{58BE248D-CE12-974A-8253-491545BF141D}" type="slidenum">
              <a:rPr lang="en-US"/>
              <a:t>9</a:t>
            </a:fld>
            <a:endParaRPr lang="en-US"/>
          </a:p>
        </p:txBody>
      </p:sp>
      <p:pic>
        <p:nvPicPr>
          <p:cNvPr id="7" name="Picture 6">
            <a:extLst>
              <a:ext uri="{FF2B5EF4-FFF2-40B4-BE49-F238E27FC236}">
                <a16:creationId xmlns:a16="http://schemas.microsoft.com/office/drawing/2014/main" id="{F853C84A-7555-A04D-8709-9FEC20F044DD}"/>
              </a:ext>
            </a:extLst>
          </p:cNvPr>
          <p:cNvPicPr>
            <a:picLocks noChangeAspect="1"/>
          </p:cNvPicPr>
          <p:nvPr/>
        </p:nvPicPr>
        <p:blipFill>
          <a:blip r:embed="rId3"/>
          <a:stretch>
            <a:fillRect/>
          </a:stretch>
        </p:blipFill>
        <p:spPr>
          <a:xfrm>
            <a:off x="637581" y="2216258"/>
            <a:ext cx="7154319" cy="4141342"/>
          </a:xfrm>
          <a:prstGeom prst="rect">
            <a:avLst/>
          </a:prstGeom>
        </p:spPr>
      </p:pic>
      <p:pic>
        <p:nvPicPr>
          <p:cNvPr id="10" name="Picture 9">
            <a:extLst>
              <a:ext uri="{FF2B5EF4-FFF2-40B4-BE49-F238E27FC236}">
                <a16:creationId xmlns:a16="http://schemas.microsoft.com/office/drawing/2014/main" id="{FBFD2E31-5B24-4E4A-B516-6817DF79036F}"/>
              </a:ext>
            </a:extLst>
          </p:cNvPr>
          <p:cNvPicPr>
            <a:picLocks noChangeAspect="1"/>
          </p:cNvPicPr>
          <p:nvPr/>
        </p:nvPicPr>
        <p:blipFill>
          <a:blip r:embed="rId4"/>
          <a:stretch>
            <a:fillRect/>
          </a:stretch>
        </p:blipFill>
        <p:spPr>
          <a:xfrm>
            <a:off x="5457282" y="4315136"/>
            <a:ext cx="6212942" cy="2042464"/>
          </a:xfrm>
          <a:prstGeom prst="rect">
            <a:avLst/>
          </a:prstGeom>
          <a:ln>
            <a:solidFill>
              <a:schemeClr val="bg1">
                <a:lumMod val="65000"/>
              </a:schemeClr>
            </a:solidFill>
          </a:ln>
        </p:spPr>
      </p:pic>
      <p:sp>
        <p:nvSpPr>
          <p:cNvPr id="12" name="TextBox 11">
            <a:extLst>
              <a:ext uri="{FF2B5EF4-FFF2-40B4-BE49-F238E27FC236}">
                <a16:creationId xmlns:a16="http://schemas.microsoft.com/office/drawing/2014/main" id="{38F68C9B-60CE-C745-8AE4-8DD1D9268A18}"/>
              </a:ext>
            </a:extLst>
          </p:cNvPr>
          <p:cNvSpPr txBox="1"/>
          <p:nvPr/>
        </p:nvSpPr>
        <p:spPr>
          <a:xfrm>
            <a:off x="7706648" y="2352402"/>
            <a:ext cx="3647152" cy="369332"/>
          </a:xfrm>
          <a:prstGeom prst="rect">
            <a:avLst/>
          </a:prstGeom>
          <a:solidFill>
            <a:schemeClr val="bg1">
              <a:lumMod val="95000"/>
            </a:schemeClr>
          </a:solidFill>
        </p:spPr>
        <p:txBody>
          <a:bodyPr wrap="none" rtlCol="0">
            <a:spAutoFit/>
          </a:bodyPr>
          <a:lstStyle/>
          <a:p>
            <a:r>
              <a:rPr lang="ja-JP" altLang="en-US"/>
              <a:t>ネットワークイベントのみを取得</a:t>
            </a:r>
            <a:endParaRPr lang="en-US"/>
          </a:p>
        </p:txBody>
      </p:sp>
      <p:sp>
        <p:nvSpPr>
          <p:cNvPr id="21" name="TextBox 20">
            <a:extLst>
              <a:ext uri="{FF2B5EF4-FFF2-40B4-BE49-F238E27FC236}">
                <a16:creationId xmlns:a16="http://schemas.microsoft.com/office/drawing/2014/main" id="{C374D214-FAFB-104E-B5EC-51F31FFB9376}"/>
              </a:ext>
            </a:extLst>
          </p:cNvPr>
          <p:cNvSpPr txBox="1"/>
          <p:nvPr/>
        </p:nvSpPr>
        <p:spPr>
          <a:xfrm>
            <a:off x="8843176" y="3744242"/>
            <a:ext cx="2510624" cy="369332"/>
          </a:xfrm>
          <a:prstGeom prst="rect">
            <a:avLst/>
          </a:prstGeom>
          <a:solidFill>
            <a:schemeClr val="bg1">
              <a:lumMod val="95000"/>
            </a:schemeClr>
          </a:solidFill>
        </p:spPr>
        <p:txBody>
          <a:bodyPr wrap="none" rtlCol="0">
            <a:spAutoFit/>
          </a:bodyPr>
          <a:lstStyle/>
          <a:p>
            <a:r>
              <a:rPr lang="en-US" altLang="ja-JP"/>
              <a:t>HTTP</a:t>
            </a:r>
            <a:r>
              <a:rPr lang="ja-JP" altLang="en-US"/>
              <a:t> </a:t>
            </a:r>
            <a:r>
              <a:rPr lang="en-US" altLang="ja-JP"/>
              <a:t> </a:t>
            </a:r>
            <a:r>
              <a:rPr lang="ja-JP" altLang="en-US"/>
              <a:t>接続をフィルタ</a:t>
            </a:r>
            <a:endParaRPr lang="en-US"/>
          </a:p>
        </p:txBody>
      </p:sp>
    </p:spTree>
    <p:extLst>
      <p:ext uri="{BB962C8B-B14F-4D97-AF65-F5344CB8AC3E}">
        <p14:creationId xmlns:p14="http://schemas.microsoft.com/office/powerpoint/2010/main" val="580731953"/>
      </p:ext>
    </p:extLst>
  </p:cSld>
  <p:clrMapOvr>
    <a:masterClrMapping/>
  </p:clrMapOvr>
</p:sld>
</file>

<file path=ppt/theme/theme1.xml><?xml version="1.0" encoding="utf-8"?>
<a:theme xmlns:a="http://schemas.openxmlformats.org/drawingml/2006/main" name="theme-ed-ver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ヒラギノ+Helvetica Neue">
      <a:majorFont>
        <a:latin typeface="Helvetica Neue"/>
        <a:ea typeface="ヒラギノ角ゴシック W6"/>
        <a:cs typeface=""/>
      </a:majorFont>
      <a:minorFont>
        <a:latin typeface="Helvetica Neue"/>
        <a:ea typeface="ヒラギノ角ゴシック W3"/>
        <a:cs typeface=""/>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8A7394E-F80E-324C-B451-5C4E966588BF}" vid="{F21B0FF8-9466-1946-9229-AECC0DFEFD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theme-ed-ver1</Template>
  <TotalTime>360</TotalTime>
  <Words>1078</Words>
  <Application>Microsoft Macintosh PowerPoint</Application>
  <PresentationFormat>Widescreen</PresentationFormat>
  <Paragraphs>300</Paragraphs>
  <Slides>21</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.AppleSystemUIFont</vt:lpstr>
      <vt:lpstr>ヒラギノ角ゴシック W3</vt:lpstr>
      <vt:lpstr>ヒラギノ角ゴシック W6</vt:lpstr>
      <vt:lpstr>Arial</vt:lpstr>
      <vt:lpstr>Calibri</vt:lpstr>
      <vt:lpstr>Helvetica Neue</vt:lpstr>
      <vt:lpstr>Wingdings</vt:lpstr>
      <vt:lpstr>theme-ed-ver1</vt:lpstr>
      <vt:lpstr>輪読会 #1 Attacking Network Protocols #2</vt:lpstr>
      <vt:lpstr>なぜ最初にキャプチャをやるのか</vt:lpstr>
      <vt:lpstr>トラフィックキャプチャ</vt:lpstr>
      <vt:lpstr>パッシブキャプチャ</vt:lpstr>
      <vt:lpstr>パッシブキャプチャ例｜Wireshark</vt:lpstr>
      <vt:lpstr>パッシブキャプチャ例｜システムコールトレース</vt:lpstr>
      <vt:lpstr>パッシブキャプチャ例｜システムコールトレース</vt:lpstr>
      <vt:lpstr>パッシブキャプチャ例｜システムコールトレース</vt:lpstr>
      <vt:lpstr>パッシブキャプチャ例｜システムコールトレース</vt:lpstr>
      <vt:lpstr>トラフィックキャプチャ</vt:lpstr>
      <vt:lpstr>アクティブキャプチャ</vt:lpstr>
      <vt:lpstr>アクティブキャプチャ｜ネットワークプロキシ</vt:lpstr>
      <vt:lpstr>アクティブキャプチャ｜Port-Forwarding Proxy</vt:lpstr>
      <vt:lpstr>アクティブキャプチャ｜Port-Forwarding Proxy</vt:lpstr>
      <vt:lpstr>アクティブキャプチャ｜SOCKS Proxy</vt:lpstr>
      <vt:lpstr>アクティブキャプチャ｜SOCKS Proxy</vt:lpstr>
      <vt:lpstr>アクティブキャプチャ｜HTTP Proxy</vt:lpstr>
      <vt:lpstr>アクティブキャプチャ｜HTTP Proxy</vt:lpstr>
      <vt:lpstr>アクティブキャプチャ｜Reverse HTTP Proxy</vt:lpstr>
      <vt:lpstr>アクティブキャプチャ｜Reverse HTTP Proxy</vt:lpstr>
      <vt:lpstr>トラフィックキャプチャ</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輪読会 #1 Attacking Network Protocols #1</dc:title>
  <dc:creator>Microsoft Office User</dc:creator>
  <cp:lastModifiedBy>Microsoft Office User</cp:lastModifiedBy>
  <cp:revision>136</cp:revision>
  <dcterms:created xsi:type="dcterms:W3CDTF">2019-05-15T13:22:16Z</dcterms:created>
  <dcterms:modified xsi:type="dcterms:W3CDTF">2019-05-16T15:41:56Z</dcterms:modified>
</cp:coreProperties>
</file>